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5" r:id="rId1"/>
  </p:sldMasterIdLst>
  <p:notesMasterIdLst>
    <p:notesMasterId r:id="rId25"/>
  </p:notesMasterIdLst>
  <p:handoutMasterIdLst>
    <p:handoutMasterId r:id="rId26"/>
  </p:handoutMasterIdLst>
  <p:sldIdLst>
    <p:sldId id="359" r:id="rId2"/>
    <p:sldId id="360" r:id="rId3"/>
    <p:sldId id="361" r:id="rId4"/>
    <p:sldId id="262" r:id="rId5"/>
    <p:sldId id="263" r:id="rId6"/>
    <p:sldId id="368" r:id="rId7"/>
    <p:sldId id="369" r:id="rId8"/>
    <p:sldId id="370" r:id="rId9"/>
    <p:sldId id="365" r:id="rId10"/>
    <p:sldId id="334" r:id="rId11"/>
    <p:sldId id="363" r:id="rId12"/>
    <p:sldId id="340" r:id="rId13"/>
    <p:sldId id="366" r:id="rId14"/>
    <p:sldId id="342" r:id="rId15"/>
    <p:sldId id="343" r:id="rId16"/>
    <p:sldId id="345" r:id="rId17"/>
    <p:sldId id="346" r:id="rId18"/>
    <p:sldId id="373" r:id="rId19"/>
    <p:sldId id="294" r:id="rId20"/>
    <p:sldId id="371" r:id="rId21"/>
    <p:sldId id="374" r:id="rId22"/>
    <p:sldId id="375" r:id="rId23"/>
    <p:sldId id="372"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CC"/>
    <a:srgbClr val="FF9900"/>
    <a:srgbClr val="FF5050"/>
    <a:srgbClr val="00FFFF"/>
    <a:srgbClr val="FF6600"/>
    <a:srgbClr val="FF3399"/>
    <a:srgbClr val="33CC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3673" autoAdjust="0"/>
  </p:normalViewPr>
  <p:slideViewPr>
    <p:cSldViewPr>
      <p:cViewPr>
        <p:scale>
          <a:sx n="60" d="100"/>
          <a:sy n="60" d="100"/>
        </p:scale>
        <p:origin x="-3468"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48"/>
    </p:cViewPr>
  </p:sorterViewPr>
  <p:notesViewPr>
    <p:cSldViewPr>
      <p:cViewPr>
        <p:scale>
          <a:sx n="75" d="100"/>
          <a:sy n="75" d="100"/>
        </p:scale>
        <p:origin x="-236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3660379" y="0"/>
            <a:ext cx="3350022" cy="465743"/>
          </a:xfrm>
          <a:prstGeom prst="rect">
            <a:avLst/>
          </a:prstGeom>
          <a:noFill/>
          <a:ln w="9525">
            <a:noFill/>
            <a:miter lim="800000"/>
            <a:headEnd/>
            <a:tailEnd/>
          </a:ln>
          <a:effectLst/>
        </p:spPr>
        <p:txBody>
          <a:bodyPr vert="horz" wrap="square" lIns="91480" tIns="45741" rIns="91480" bIns="45741" numCol="1" anchor="t" anchorCtr="0" compatLnSpc="1">
            <a:prstTxWarp prst="textNoShape">
              <a:avLst/>
            </a:prstTxWarp>
          </a:bodyPr>
          <a:lstStyle>
            <a:lvl1pPr algn="ctr" defTabSz="914454" eaLnBrk="1" hangingPunct="1">
              <a:defRPr sz="1100" b="0"/>
            </a:lvl1pPr>
          </a:lstStyle>
          <a:p>
            <a:pPr>
              <a:defRPr/>
            </a:pPr>
            <a:r>
              <a:rPr lang="en-US"/>
              <a:t>Partners in Caring </a:t>
            </a:r>
            <a:r>
              <a:rPr lang="en-US" smtClean="0"/>
              <a:t>– May 2, 2013</a:t>
            </a:r>
            <a:endParaRPr lang="en-US"/>
          </a:p>
        </p:txBody>
      </p:sp>
      <p:sp>
        <p:nvSpPr>
          <p:cNvPr id="57348"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a:effectLst/>
        </p:spPr>
        <p:txBody>
          <a:bodyPr vert="horz" wrap="square" lIns="91480" tIns="45741" rIns="91480" bIns="45741" numCol="1" anchor="b" anchorCtr="0" compatLnSpc="1">
            <a:prstTxWarp prst="textNoShape">
              <a:avLst/>
            </a:prstTxWarp>
          </a:bodyPr>
          <a:lstStyle>
            <a:lvl1pPr defTabSz="914454" eaLnBrk="1" hangingPunct="1">
              <a:defRPr sz="1200"/>
            </a:lvl1pPr>
          </a:lstStyle>
          <a:p>
            <a:pPr>
              <a:defRPr/>
            </a:pPr>
            <a:endParaRPr lang="en-US"/>
          </a:p>
        </p:txBody>
      </p:sp>
      <p:sp>
        <p:nvSpPr>
          <p:cNvPr id="57349"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a:effectLst/>
        </p:spPr>
        <p:txBody>
          <a:bodyPr vert="horz" wrap="square" lIns="91480" tIns="45741" rIns="91480" bIns="45741" numCol="1" anchor="b" anchorCtr="0" compatLnSpc="1">
            <a:prstTxWarp prst="textNoShape">
              <a:avLst/>
            </a:prstTxWarp>
          </a:bodyPr>
          <a:lstStyle>
            <a:lvl1pPr algn="r" defTabSz="914454" eaLnBrk="1" hangingPunct="1">
              <a:defRPr sz="1200"/>
            </a:lvl1pPr>
          </a:lstStyle>
          <a:p>
            <a:pPr>
              <a:defRPr/>
            </a:pPr>
            <a:fld id="{14265451-5C47-4918-9EA8-A13BDCCC83B4}" type="slidenum">
              <a:rPr lang="en-US"/>
              <a:pPr>
                <a:defRPr/>
              </a:pPr>
              <a:t>‹#›</a:t>
            </a:fld>
            <a:endParaRPr lang="en-US"/>
          </a:p>
        </p:txBody>
      </p:sp>
    </p:spTree>
    <p:extLst>
      <p:ext uri="{BB962C8B-B14F-4D97-AF65-F5344CB8AC3E}">
        <p14:creationId xmlns:p14="http://schemas.microsoft.com/office/powerpoint/2010/main" val="3271967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7010400" cy="465743"/>
          </a:xfrm>
          <a:prstGeom prst="rect">
            <a:avLst/>
          </a:prstGeom>
          <a:noFill/>
          <a:ln w="9525">
            <a:noFill/>
            <a:miter lim="800000"/>
            <a:headEnd/>
            <a:tailEnd/>
          </a:ln>
          <a:effectLst/>
        </p:spPr>
        <p:txBody>
          <a:bodyPr vert="horz" wrap="square" lIns="93146" tIns="46572" rIns="93146" bIns="46572" numCol="1" anchor="t" anchorCtr="0" compatLnSpc="1">
            <a:prstTxWarp prst="textNoShape">
              <a:avLst/>
            </a:prstTxWarp>
          </a:bodyPr>
          <a:lstStyle>
            <a:lvl1pPr algn="ctr" defTabSz="930697" eaLnBrk="1" hangingPunct="1">
              <a:defRPr sz="1200"/>
            </a:lvl1pPr>
          </a:lstStyle>
          <a:p>
            <a:pPr>
              <a:defRPr/>
            </a:pPr>
            <a:r>
              <a:rPr lang="en-US" smtClean="0"/>
              <a:t>Partners in Caring – April 2016</a:t>
            </a:r>
            <a:endParaRPr lang="en-US" dirty="0"/>
          </a:p>
        </p:txBody>
      </p:sp>
      <p:sp>
        <p:nvSpPr>
          <p:cNvPr id="33795"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345" y="4416098"/>
            <a:ext cx="5607711" cy="4183995"/>
          </a:xfrm>
          <a:prstGeom prst="rect">
            <a:avLst/>
          </a:prstGeom>
          <a:noFill/>
          <a:ln w="9525">
            <a:noFill/>
            <a:miter lim="800000"/>
            <a:headEnd/>
            <a:tailEnd/>
          </a:ln>
          <a:effectLst/>
        </p:spPr>
        <p:txBody>
          <a:bodyPr vert="horz" wrap="square" lIns="93146" tIns="46572" rIns="93146" bIns="465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3" name="Rectangle 7"/>
          <p:cNvSpPr>
            <a:spLocks noGrp="1" noChangeArrowheads="1"/>
          </p:cNvSpPr>
          <p:nvPr>
            <p:ph type="sldNum" sz="quarter" idx="5"/>
          </p:nvPr>
        </p:nvSpPr>
        <p:spPr bwMode="auto">
          <a:xfrm>
            <a:off x="3970734" y="8829120"/>
            <a:ext cx="2356578" cy="241326"/>
          </a:xfrm>
          <a:prstGeom prst="rect">
            <a:avLst/>
          </a:prstGeom>
          <a:noFill/>
          <a:ln w="9525">
            <a:noFill/>
            <a:miter lim="800000"/>
            <a:headEnd/>
            <a:tailEnd/>
          </a:ln>
          <a:effectLst/>
        </p:spPr>
        <p:txBody>
          <a:bodyPr vert="horz" wrap="square" lIns="93146" tIns="46572" rIns="93146" bIns="46572" numCol="1" anchor="b" anchorCtr="0" compatLnSpc="1">
            <a:prstTxWarp prst="textNoShape">
              <a:avLst/>
            </a:prstTxWarp>
          </a:bodyPr>
          <a:lstStyle>
            <a:lvl1pPr algn="r" defTabSz="930697" eaLnBrk="1" hangingPunct="1">
              <a:defRPr sz="1200"/>
            </a:lvl1pPr>
          </a:lstStyle>
          <a:p>
            <a:pPr>
              <a:defRPr/>
            </a:pPr>
            <a:fld id="{92703498-F0B7-4F9F-9EC7-D2016846C641}" type="slidenum">
              <a:rPr lang="en-US"/>
              <a:pPr>
                <a:defRPr/>
              </a:pPr>
              <a:t>‹#›</a:t>
            </a:fld>
            <a:endParaRPr lang="en-US"/>
          </a:p>
        </p:txBody>
      </p:sp>
      <p:sp>
        <p:nvSpPr>
          <p:cNvPr id="4104" name="Rectangle 8"/>
          <p:cNvSpPr>
            <a:spLocks noGrp="1" noChangeArrowheads="1"/>
          </p:cNvSpPr>
          <p:nvPr>
            <p:ph type="ftr" sz="quarter" idx="4"/>
          </p:nvPr>
        </p:nvSpPr>
        <p:spPr bwMode="auto">
          <a:xfrm>
            <a:off x="149093" y="8689245"/>
            <a:ext cx="3038145" cy="465742"/>
          </a:xfrm>
          <a:prstGeom prst="rect">
            <a:avLst/>
          </a:prstGeom>
          <a:noFill/>
          <a:ln w="9525">
            <a:noFill/>
            <a:miter lim="800000"/>
            <a:headEnd/>
            <a:tailEnd/>
          </a:ln>
          <a:effectLst/>
        </p:spPr>
        <p:txBody>
          <a:bodyPr vert="horz" wrap="square" lIns="91489" tIns="45746" rIns="91489" bIns="45746" numCol="1" anchor="b" anchorCtr="0" compatLnSpc="1">
            <a:prstTxWarp prst="textNoShape">
              <a:avLst/>
            </a:prstTxWarp>
          </a:bodyPr>
          <a:lstStyle>
            <a:lvl1pPr defTabSz="914454" eaLnBrk="1" hangingPunct="1">
              <a:defRPr sz="1200"/>
            </a:lvl1pPr>
          </a:lstStyle>
          <a:p>
            <a:pPr>
              <a:defRPr/>
            </a:pPr>
            <a:endParaRPr lang="en-US"/>
          </a:p>
        </p:txBody>
      </p:sp>
    </p:spTree>
    <p:extLst>
      <p:ext uri="{BB962C8B-B14F-4D97-AF65-F5344CB8AC3E}">
        <p14:creationId xmlns:p14="http://schemas.microsoft.com/office/powerpoint/2010/main" val="84787238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1.</a:t>
            </a:r>
            <a:r>
              <a:rPr lang="en-US" baseline="0" dirty="0" smtClean="0"/>
              <a:t> </a:t>
            </a:r>
            <a:r>
              <a:rPr lang="en-US" dirty="0" smtClean="0"/>
              <a:t>Welcome</a:t>
            </a:r>
            <a:r>
              <a:rPr lang="en-US" baseline="0" dirty="0" smtClean="0"/>
              <a:t> and acknowledgements</a:t>
            </a:r>
          </a:p>
          <a:p>
            <a:pPr fontAlgn="auto">
              <a:spcBef>
                <a:spcPts val="0"/>
              </a:spcBef>
              <a:spcAft>
                <a:spcPts val="0"/>
              </a:spcAft>
              <a:defRPr/>
            </a:pPr>
            <a:endParaRPr lang="en-US" dirty="0" smtClean="0"/>
          </a:p>
          <a:p>
            <a:pPr fontAlgn="auto">
              <a:spcBef>
                <a:spcPts val="0"/>
              </a:spcBef>
              <a:spcAft>
                <a:spcPts val="0"/>
              </a:spcAft>
              <a:defRPr/>
            </a:pPr>
            <a:r>
              <a:rPr lang="en-US" dirty="0" smtClean="0"/>
              <a:t>2. Thank you for taking the time to learn</a:t>
            </a:r>
            <a:r>
              <a:rPr lang="en-US" baseline="0" dirty="0" smtClean="0"/>
              <a:t> about this important topic. </a:t>
            </a:r>
            <a:r>
              <a:rPr lang="en-US" dirty="0" smtClean="0"/>
              <a:t>Advance Care Planning is a part of all good health care.  It is appropriate for people of all ages and situations</a:t>
            </a:r>
            <a:r>
              <a:rPr lang="en-US" baseline="0" dirty="0" smtClean="0"/>
              <a:t> and a gift we can all give our loved ones. Supporting others through this process is a truly meaningful and valuable role for faith leaders. </a:t>
            </a:r>
          </a:p>
          <a:p>
            <a:pPr fontAlgn="auto">
              <a:spcBef>
                <a:spcPts val="0"/>
              </a:spcBef>
              <a:spcAft>
                <a:spcPts val="0"/>
              </a:spcAft>
              <a:defRPr/>
            </a:pPr>
            <a:endParaRPr lang="en-US" baseline="0" dirty="0" smtClean="0"/>
          </a:p>
          <a:p>
            <a:pPr fontAlgn="auto">
              <a:spcBef>
                <a:spcPts val="0"/>
              </a:spcBef>
              <a:spcAft>
                <a:spcPts val="0"/>
              </a:spcAft>
              <a:defRPr/>
            </a:pPr>
            <a:r>
              <a:rPr lang="en-US" baseline="0" dirty="0" smtClean="0"/>
              <a:t>3. Have each person share name, affiliation, and one thing they love to do every day. </a:t>
            </a:r>
          </a:p>
          <a:p>
            <a:pPr fontAlgn="auto">
              <a:spcBef>
                <a:spcPts val="0"/>
              </a:spcBef>
              <a:spcAft>
                <a:spcPts val="0"/>
              </a:spcAft>
              <a:defRPr/>
            </a:pPr>
            <a:endParaRPr lang="en-US" baseline="0"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4" name="Header Placeholder 3"/>
          <p:cNvSpPr>
            <a:spLocks noGrp="1"/>
          </p:cNvSpPr>
          <p:nvPr>
            <p:ph type="hdr" sz="quarter" idx="10"/>
          </p:nvPr>
        </p:nvSpPr>
        <p:spPr/>
        <p:txBody>
          <a:bodyPr/>
          <a:lstStyle/>
          <a:p>
            <a:pPr>
              <a:defRPr/>
            </a:pPr>
            <a:r>
              <a:rPr lang="en-US" dirty="0" smtClean="0"/>
              <a:t>Partners in Caring – April</a:t>
            </a:r>
            <a:r>
              <a:rPr lang="en-US" dirty="0"/>
              <a:t> </a:t>
            </a:r>
            <a:r>
              <a:rPr lang="en-US" dirty="0" smtClean="0"/>
              <a:t>2016</a:t>
            </a:r>
            <a:endParaRPr lang="en-US" dirty="0"/>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a:t>
            </a:fld>
            <a:endParaRPr lang="en-US"/>
          </a:p>
        </p:txBody>
      </p:sp>
    </p:spTree>
    <p:extLst>
      <p:ext uri="{BB962C8B-B14F-4D97-AF65-F5344CB8AC3E}">
        <p14:creationId xmlns:p14="http://schemas.microsoft.com/office/powerpoint/2010/main" val="81695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lots of tools available for initiating these kinds of conversations to help people reflect on values and wishes.</a:t>
            </a:r>
          </a:p>
          <a:p>
            <a:r>
              <a:rPr lang="en-US" baseline="0" dirty="0" smtClean="0"/>
              <a:t>Go Wish Cards – There are many ways to use these for conversation starters.</a:t>
            </a:r>
          </a:p>
          <a:p>
            <a:r>
              <a:rPr lang="en-US" baseline="0" dirty="0" smtClean="0"/>
              <a:t>The Conversation Project, The Coalition for Compassionate Care and even the American Bar Association have tools and kits available.</a:t>
            </a:r>
          </a:p>
          <a:p>
            <a:r>
              <a:rPr lang="en-US" baseline="0" dirty="0" smtClean="0"/>
              <a:t>Many religious- and faith-based organizations have developed their own guides and tools.</a:t>
            </a:r>
          </a:p>
          <a:p>
            <a:r>
              <a:rPr lang="en-US" baseline="0" dirty="0" smtClean="0"/>
              <a:t>Spend some time and investigate what is available through your faith tradition. </a:t>
            </a:r>
          </a:p>
          <a:p>
            <a:r>
              <a:rPr lang="en-US" baseline="0" dirty="0" smtClean="0"/>
              <a:t>You can visit the Coalition for Compassionate Care’s website to access these and other tools. Visit www.coalitionccc.org.</a:t>
            </a: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10</a:t>
            </a:fld>
            <a:endParaRPr lang="en-US"/>
          </a:p>
        </p:txBody>
      </p:sp>
    </p:spTree>
    <p:extLst>
      <p:ext uri="{BB962C8B-B14F-4D97-AF65-F5344CB8AC3E}">
        <p14:creationId xmlns:p14="http://schemas.microsoft.com/office/powerpoint/2010/main" val="385343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The primary document used in advance care planning is the Advance Healthcare Directive,</a:t>
            </a:r>
            <a:r>
              <a:rPr lang="en-US" baseline="0" dirty="0" smtClean="0"/>
              <a:t> which contains two parts.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Part 1 in the past was done in the form of a durable power of attorney for healthcare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Part 2 was communicated in what used to be called a “Living Will”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Now both parts are included in one document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The document can be executed with either or both parts completed.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11</a:t>
            </a:fld>
            <a:endParaRPr lang="en-US"/>
          </a:p>
        </p:txBody>
      </p:sp>
    </p:spTree>
    <p:extLst>
      <p:ext uri="{BB962C8B-B14F-4D97-AF65-F5344CB8AC3E}">
        <p14:creationId xmlns:p14="http://schemas.microsoft.com/office/powerpoint/2010/main" val="37298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ECB3CBC1-4A80-4B10-BB1B-A134558623E9}" type="slidenum">
              <a:rPr lang="en-US" smtClean="0"/>
              <a:pPr/>
              <a:t>12</a:t>
            </a:fld>
            <a:endParaRPr lang="en-US"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701345" y="4416098"/>
            <a:ext cx="5764410" cy="41839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rPr>
              <a:t>Your instructions can be as specific as you care to make them. They might include </a:t>
            </a:r>
            <a:r>
              <a:rPr lang="en-US" sz="1400" dirty="0" smtClean="0">
                <a:latin typeface="Times New Roman" pitchFamily="18" charset="0"/>
              </a:rPr>
              <a:t>such optional details as:</a:t>
            </a:r>
            <a:endParaRPr lang="en-US" sz="1400" dirty="0">
              <a:latin typeface="Times New Roman" pitchFamily="18" charset="0"/>
            </a:endParaRPr>
          </a:p>
          <a:p>
            <a:pPr eaLnBrk="1" hangingPunct="1">
              <a:buFontTx/>
              <a:buChar char="•"/>
            </a:pPr>
            <a:r>
              <a:rPr lang="en-US" sz="1400" dirty="0" smtClean="0">
                <a:latin typeface="Times New Roman" pitchFamily="18" charset="0"/>
              </a:rPr>
              <a:t> Where </a:t>
            </a:r>
            <a:r>
              <a:rPr lang="en-US" sz="1400" dirty="0">
                <a:latin typeface="Times New Roman" pitchFamily="18" charset="0"/>
              </a:rPr>
              <a:t>you would prefer to die, e.g., at </a:t>
            </a:r>
            <a:r>
              <a:rPr lang="en-US" sz="1400" dirty="0" smtClean="0">
                <a:latin typeface="Times New Roman" pitchFamily="18" charset="0"/>
              </a:rPr>
              <a:t>home, the hospital</a:t>
            </a:r>
            <a:r>
              <a:rPr lang="en-US" sz="1400" baseline="0" dirty="0" smtClean="0">
                <a:latin typeface="Times New Roman" pitchFamily="18" charset="0"/>
              </a:rPr>
              <a:t> …..</a:t>
            </a:r>
            <a:endParaRPr lang="en-US" sz="1400" dirty="0">
              <a:latin typeface="Times New Roman" pitchFamily="18" charset="0"/>
            </a:endParaRPr>
          </a:p>
          <a:p>
            <a:pPr eaLnBrk="1" hangingPunct="1">
              <a:buFontTx/>
              <a:buChar char="•"/>
            </a:pPr>
            <a:r>
              <a:rPr lang="en-US" sz="1400" dirty="0" smtClean="0">
                <a:latin typeface="Times New Roman" pitchFamily="18" charset="0"/>
              </a:rPr>
              <a:t> What </a:t>
            </a:r>
            <a:r>
              <a:rPr lang="en-US" sz="1400" dirty="0">
                <a:latin typeface="Times New Roman" pitchFamily="18" charset="0"/>
              </a:rPr>
              <a:t>doctor you want </a:t>
            </a:r>
            <a:r>
              <a:rPr lang="en-US" sz="1400" dirty="0" smtClean="0">
                <a:latin typeface="Times New Roman" pitchFamily="18" charset="0"/>
              </a:rPr>
              <a:t>to care for you</a:t>
            </a:r>
            <a:endParaRPr lang="en-US" sz="1400" dirty="0">
              <a:latin typeface="Times New Roman" pitchFamily="18" charset="0"/>
            </a:endParaRPr>
          </a:p>
          <a:p>
            <a:pPr eaLnBrk="1" hangingPunct="1">
              <a:buFontTx/>
              <a:buChar char="•"/>
            </a:pPr>
            <a:r>
              <a:rPr lang="en-US" sz="1400" dirty="0" smtClean="0">
                <a:latin typeface="Times New Roman" pitchFamily="18" charset="0"/>
              </a:rPr>
              <a:t> Your </a:t>
            </a:r>
            <a:r>
              <a:rPr lang="en-US" sz="1400" dirty="0">
                <a:latin typeface="Times New Roman" pitchFamily="18" charset="0"/>
              </a:rPr>
              <a:t>thoughts on accepting or refusing particular treatments like CPR, artificial nutrition and hydration, breathing machines etc</a:t>
            </a:r>
            <a:r>
              <a:rPr lang="en-US" sz="1400" dirty="0" smtClean="0">
                <a:latin typeface="Times New Roman" pitchFamily="18" charset="0"/>
              </a:rPr>
              <a:t>.</a:t>
            </a:r>
            <a:r>
              <a:rPr lang="en-US" sz="1400" baseline="0" dirty="0" smtClean="0">
                <a:latin typeface="Times New Roman" pitchFamily="18" charset="0"/>
              </a:rPr>
              <a:t> Again, because it can be hard to make these decisions in the abstract, </a:t>
            </a:r>
            <a:r>
              <a:rPr lang="en-US" sz="1400" dirty="0" smtClean="0">
                <a:latin typeface="Times New Roman" pitchFamily="18" charset="0"/>
              </a:rPr>
              <a:t> it may help </a:t>
            </a:r>
            <a:r>
              <a:rPr lang="en-US" sz="1400" dirty="0">
                <a:latin typeface="Times New Roman" pitchFamily="18" charset="0"/>
              </a:rPr>
              <a:t>to </a:t>
            </a:r>
            <a:r>
              <a:rPr lang="en-US" sz="1400" u="none" dirty="0">
                <a:solidFill>
                  <a:srgbClr val="CC0000"/>
                </a:solidFill>
                <a:latin typeface="Times New Roman" pitchFamily="18" charset="0"/>
              </a:rPr>
              <a:t>think </a:t>
            </a:r>
            <a:r>
              <a:rPr lang="en-US" sz="1400" u="none" dirty="0" smtClean="0">
                <a:solidFill>
                  <a:srgbClr val="CC0000"/>
                </a:solidFill>
                <a:latin typeface="Times New Roman" pitchFamily="18" charset="0"/>
              </a:rPr>
              <a:t>about one’s values</a:t>
            </a:r>
            <a:r>
              <a:rPr lang="en-US" sz="1400" u="none" baseline="0" dirty="0" smtClean="0">
                <a:solidFill>
                  <a:srgbClr val="CC0000"/>
                </a:solidFill>
                <a:latin typeface="Times New Roman" pitchFamily="18" charset="0"/>
              </a:rPr>
              <a:t> and</a:t>
            </a:r>
            <a:r>
              <a:rPr lang="en-US" sz="1400" u="none" dirty="0" smtClean="0">
                <a:solidFill>
                  <a:srgbClr val="CC0000"/>
                </a:solidFill>
                <a:latin typeface="Times New Roman" pitchFamily="18" charset="0"/>
              </a:rPr>
              <a:t> </a:t>
            </a:r>
            <a:r>
              <a:rPr lang="en-US" sz="1400" u="none" dirty="0">
                <a:solidFill>
                  <a:srgbClr val="CC0000"/>
                </a:solidFill>
                <a:latin typeface="Times New Roman" pitchFamily="18" charset="0"/>
              </a:rPr>
              <a:t>the </a:t>
            </a:r>
            <a:r>
              <a:rPr lang="en-US" sz="1400" b="1" u="none" dirty="0" smtClean="0">
                <a:solidFill>
                  <a:srgbClr val="CC0000"/>
                </a:solidFill>
                <a:latin typeface="Times New Roman" pitchFamily="18" charset="0"/>
              </a:rPr>
              <a:t>goals </a:t>
            </a:r>
            <a:r>
              <a:rPr lang="en-US" sz="1400" b="1" u="none" dirty="0">
                <a:solidFill>
                  <a:srgbClr val="CC0000"/>
                </a:solidFill>
                <a:latin typeface="Times New Roman" pitchFamily="18" charset="0"/>
              </a:rPr>
              <a:t>of treatment</a:t>
            </a:r>
            <a:r>
              <a:rPr lang="en-US" sz="1400" dirty="0">
                <a:latin typeface="Times New Roman" pitchFamily="18" charset="0"/>
              </a:rPr>
              <a:t>. </a:t>
            </a:r>
            <a:r>
              <a:rPr lang="en-US" sz="1400" dirty="0" smtClean="0">
                <a:latin typeface="Times New Roman" pitchFamily="18" charset="0"/>
              </a:rPr>
              <a:t> For </a:t>
            </a:r>
            <a:r>
              <a:rPr lang="en-US" sz="1400" dirty="0">
                <a:latin typeface="Times New Roman" pitchFamily="18" charset="0"/>
              </a:rPr>
              <a:t>example, </a:t>
            </a:r>
            <a:r>
              <a:rPr lang="en-US" sz="1400" dirty="0" smtClean="0">
                <a:latin typeface="Times New Roman" pitchFamily="18" charset="0"/>
              </a:rPr>
              <a:t>“I </a:t>
            </a:r>
            <a:r>
              <a:rPr lang="en-US" sz="1400" dirty="0">
                <a:latin typeface="Times New Roman" pitchFamily="18" charset="0"/>
              </a:rPr>
              <a:t>would want to be at home … to be conscious and able to communicate with my loved ones … to have my pain controlled</a:t>
            </a:r>
            <a:r>
              <a:rPr lang="en-US" sz="1400" dirty="0" smtClean="0">
                <a:latin typeface="Times New Roman" pitchFamily="18" charset="0"/>
              </a:rPr>
              <a:t>.”</a:t>
            </a:r>
            <a:endParaRPr lang="en-US" sz="1400" dirty="0">
              <a:latin typeface="Times New Roman" pitchFamily="18" charset="0"/>
            </a:endParaRPr>
          </a:p>
          <a:p>
            <a:pPr eaLnBrk="1" hangingPunct="1">
              <a:buFontTx/>
              <a:buChar char="•"/>
            </a:pPr>
            <a:r>
              <a:rPr lang="en-US" sz="1400" dirty="0" smtClean="0">
                <a:latin typeface="Times New Roman" pitchFamily="18" charset="0"/>
              </a:rPr>
              <a:t>Any </a:t>
            </a:r>
            <a:r>
              <a:rPr lang="en-US" sz="1400" dirty="0">
                <a:latin typeface="Times New Roman" pitchFamily="18" charset="0"/>
              </a:rPr>
              <a:t>instructions </a:t>
            </a:r>
            <a:r>
              <a:rPr lang="en-US" sz="1400" dirty="0" smtClean="0">
                <a:latin typeface="Times New Roman" pitchFamily="18" charset="0"/>
              </a:rPr>
              <a:t>related to whether or not you want to make organ </a:t>
            </a:r>
            <a:r>
              <a:rPr lang="en-US" sz="1400" dirty="0">
                <a:latin typeface="Times New Roman" pitchFamily="18" charset="0"/>
              </a:rPr>
              <a:t>and tissue donations</a:t>
            </a:r>
            <a:r>
              <a:rPr lang="en-US" sz="1400" dirty="0" smtClean="0">
                <a:latin typeface="Times New Roman" pitchFamily="18" charset="0"/>
              </a:rPr>
              <a:t>.</a:t>
            </a:r>
          </a:p>
          <a:p>
            <a:pPr eaLnBrk="1" hangingPunct="1">
              <a:spcBef>
                <a:spcPct val="50000"/>
              </a:spcBef>
              <a:buClrTx/>
              <a:buFont typeface="Wingdings" panose="05000000000000000000" pitchFamily="2" charset="2"/>
              <a:buChar char=""/>
            </a:pPr>
            <a:r>
              <a:rPr lang="en-US" sz="1400" dirty="0" smtClean="0">
                <a:latin typeface="Times New Roman" panose="02020603050405020304" pitchFamily="18" charset="0"/>
                <a:cs typeface="Times New Roman" panose="02020603050405020304" pitchFamily="18" charset="0"/>
              </a:rPr>
              <a:t>Desires regarding cremation vs. burial, and what type</a:t>
            </a:r>
            <a:r>
              <a:rPr lang="en-US" sz="1400" baseline="0" dirty="0" smtClean="0">
                <a:latin typeface="Times New Roman" panose="02020603050405020304" pitchFamily="18" charset="0"/>
                <a:cs typeface="Times New Roman" panose="02020603050405020304" pitchFamily="18" charset="0"/>
              </a:rPr>
              <a:t> of </a:t>
            </a:r>
            <a:r>
              <a:rPr lang="en-US" sz="1400" dirty="0" smtClean="0">
                <a:latin typeface="Times New Roman" panose="02020603050405020304" pitchFamily="18" charset="0"/>
                <a:cs typeface="Times New Roman" panose="02020603050405020304" pitchFamily="18" charset="0"/>
              </a:rPr>
              <a:t>service,</a:t>
            </a:r>
            <a:r>
              <a:rPr lang="en-US" sz="1400" baseline="0" dirty="0" smtClean="0">
                <a:latin typeface="Times New Roman" panose="02020603050405020304" pitchFamily="18" charset="0"/>
                <a:cs typeface="Times New Roman" panose="02020603050405020304" pitchFamily="18" charset="0"/>
              </a:rPr>
              <a:t> if any,</a:t>
            </a:r>
            <a:r>
              <a:rPr lang="en-US" sz="1400" dirty="0" smtClean="0">
                <a:latin typeface="Times New Roman" panose="02020603050405020304" pitchFamily="18" charset="0"/>
                <a:cs typeface="Times New Roman" panose="02020603050405020304" pitchFamily="18" charset="0"/>
              </a:rPr>
              <a:t> after death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Which</a:t>
            </a:r>
            <a:r>
              <a:rPr lang="en-US" b="1" baseline="0" dirty="0" smtClean="0"/>
              <a:t> form do I use? </a:t>
            </a:r>
          </a:p>
          <a:p>
            <a:pPr eaLnBrk="1" hangingPunct="1"/>
            <a:r>
              <a:rPr lang="en-US" sz="1200" dirty="0" smtClean="0">
                <a:latin typeface="Times New Roman" pitchFamily="18" charset="0"/>
              </a:rPr>
              <a:t>California law is very flexible about forms; No one form that is required.  </a:t>
            </a:r>
          </a:p>
          <a:p>
            <a:pPr eaLnBrk="1" hangingPunct="1"/>
            <a:endParaRPr lang="en-US" sz="1200" dirty="0" smtClean="0">
              <a:solidFill>
                <a:srgbClr val="CC0000"/>
              </a:solidFill>
              <a:latin typeface="Times New Roman" pitchFamily="18" charset="0"/>
            </a:endParaRPr>
          </a:p>
          <a:p>
            <a:pPr eaLnBrk="1" hangingPunct="1"/>
            <a:r>
              <a:rPr lang="en-US" sz="1200" dirty="0" smtClean="0">
                <a:solidFill>
                  <a:srgbClr val="CC0000"/>
                </a:solidFill>
                <a:latin typeface="Times New Roman" pitchFamily="18" charset="0"/>
              </a:rPr>
              <a:t>Many hospitals have their own and various organizations including the California Medical Association have forms available. </a:t>
            </a:r>
          </a:p>
          <a:p>
            <a:pPr eaLnBrk="1" hangingPunct="1"/>
            <a:endParaRPr lang="en-US" sz="1200" dirty="0" smtClean="0">
              <a:latin typeface="Times New Roman" pitchFamily="18" charset="0"/>
            </a:endParaRPr>
          </a:p>
          <a:p>
            <a:pPr eaLnBrk="1" hangingPunct="1"/>
            <a:r>
              <a:rPr lang="en-US" sz="1200" dirty="0" smtClean="0">
                <a:latin typeface="Times New Roman" pitchFamily="18" charset="0"/>
              </a:rPr>
              <a:t>Most hospitals also provide them to their patients at no cost. Contact the Social Services or Chaplaincy Department to get copies.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240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Times New Roman" panose="02020603050405020304" pitchFamily="18" charset="0"/>
                <a:cs typeface="Times New Roman" panose="02020603050405020304" pitchFamily="18" charset="0"/>
              </a:rPr>
              <a:t>Coalition for Compassionate Care of California (coalitionccc.org)  has</a:t>
            </a:r>
            <a:r>
              <a:rPr lang="en-US" sz="1200" baseline="0" dirty="0" smtClean="0">
                <a:latin typeface="Times New Roman" panose="02020603050405020304" pitchFamily="18" charset="0"/>
                <a:cs typeface="Times New Roman" panose="02020603050405020304" pitchFamily="18" charset="0"/>
              </a:rPr>
              <a:t> downloadable forms. (Go to “Tools &amp; Resources”- “Advance Care Planning.”)</a:t>
            </a:r>
            <a:endParaRPr lang="en-US" sz="1200" dirty="0" smtClean="0">
              <a:latin typeface="Times New Roman" pitchFamily="18" charset="0"/>
              <a:cs typeface="Times New Roman" panose="02020603050405020304" pitchFamily="18" charset="0"/>
            </a:endParaRPr>
          </a:p>
          <a:p>
            <a:pPr eaLnBrk="1" hangingPunct="1"/>
            <a:endParaRPr lang="en-US" sz="1200" dirty="0" smtClean="0">
              <a:latin typeface="Times New Roman" pitchFamily="18" charset="0"/>
            </a:endParaRPr>
          </a:p>
          <a:p>
            <a:pPr eaLnBrk="1" hangingPunct="1"/>
            <a:r>
              <a:rPr lang="en-US" sz="1200" dirty="0" smtClean="0">
                <a:latin typeface="Times New Roman" pitchFamily="18" charset="0"/>
              </a:rPr>
              <a:t>If you have loved ones living out-of-state, you can download forms for any of the 50 states from Caring Connections at </a:t>
            </a:r>
            <a:r>
              <a:rPr lang="en-US" sz="1200" u="sng" dirty="0" smtClean="0">
                <a:latin typeface="Times New Roman" pitchFamily="18" charset="0"/>
              </a:rPr>
              <a:t>www.caringinfo.org</a:t>
            </a:r>
            <a:endParaRPr lang="en-US" b="1" dirty="0" smtClean="0"/>
          </a:p>
          <a:p>
            <a:pPr eaLnBrk="1" hangingPunct="1"/>
            <a:endParaRPr lang="en-US" sz="1400" dirty="0" smtClean="0">
              <a:latin typeface="Times New Roman" pitchFamily="18" charset="0"/>
            </a:endParaRPr>
          </a:p>
          <a:p>
            <a:pPr eaLnBrk="1" hangingPunct="1"/>
            <a:r>
              <a:rPr lang="en-US" sz="1200" b="1" dirty="0" smtClean="0">
                <a:latin typeface="Times New Roman" pitchFamily="18" charset="0"/>
              </a:rPr>
              <a:t>Who</a:t>
            </a:r>
            <a:r>
              <a:rPr lang="en-US" sz="1200" b="1" baseline="0" dirty="0" smtClean="0">
                <a:latin typeface="Times New Roman" pitchFamily="18" charset="0"/>
              </a:rPr>
              <a:t> do I choose as my a</a:t>
            </a:r>
            <a:r>
              <a:rPr lang="en-US" sz="1200" b="1" dirty="0" smtClean="0">
                <a:latin typeface="Times New Roman" pitchFamily="18" charset="0"/>
              </a:rPr>
              <a:t>gent?</a:t>
            </a:r>
            <a:r>
              <a:rPr lang="en-US" sz="1200" b="1" baseline="0" dirty="0" smtClean="0">
                <a:latin typeface="Times New Roman" pitchFamily="18" charset="0"/>
              </a:rPr>
              <a:t> </a:t>
            </a:r>
            <a:r>
              <a:rPr lang="en-US" sz="1200" b="1" dirty="0" smtClean="0">
                <a:latin typeface="Times New Roman" pitchFamily="18" charset="0"/>
              </a:rPr>
              <a:t> </a:t>
            </a:r>
          </a:p>
          <a:p>
            <a:pPr eaLnBrk="1" hangingPunct="1"/>
            <a:r>
              <a:rPr lang="en-US" sz="1200" dirty="0" smtClean="0">
                <a:latin typeface="Times New Roman" pitchFamily="18" charset="0"/>
              </a:rPr>
              <a:t>California has no hierarchy of decision</a:t>
            </a:r>
            <a:r>
              <a:rPr lang="en-US" sz="1200" baseline="0" dirty="0" smtClean="0">
                <a:latin typeface="Times New Roman" pitchFamily="18" charset="0"/>
              </a:rPr>
              <a:t> </a:t>
            </a:r>
            <a:r>
              <a:rPr lang="en-US" sz="1200" dirty="0" smtClean="0">
                <a:latin typeface="Times New Roman" pitchFamily="18" charset="0"/>
              </a:rPr>
              <a:t>makers. While some people may think that the most logical decision</a:t>
            </a:r>
            <a:r>
              <a:rPr lang="en-US" sz="1200" baseline="0" dirty="0" smtClean="0">
                <a:latin typeface="Times New Roman" pitchFamily="18" charset="0"/>
              </a:rPr>
              <a:t> </a:t>
            </a:r>
            <a:r>
              <a:rPr lang="en-US" sz="1200" dirty="0" smtClean="0">
                <a:latin typeface="Times New Roman" pitchFamily="18" charset="0"/>
              </a:rPr>
              <a:t>maker is the next of kin, that is not required</a:t>
            </a:r>
            <a:r>
              <a:rPr lang="en-US" sz="1400" dirty="0" smtClean="0">
                <a:latin typeface="Times New Roman" pitchFamily="18" charset="0"/>
              </a:rPr>
              <a:t>. </a:t>
            </a:r>
          </a:p>
          <a:p>
            <a:pPr eaLnBrk="1" hangingPunct="1"/>
            <a:r>
              <a:rPr lang="en-US" sz="1200" dirty="0" smtClean="0">
                <a:latin typeface="Times New Roman" pitchFamily="18" charset="0"/>
              </a:rPr>
              <a:t>In your Advance Directive you </a:t>
            </a:r>
          </a:p>
          <a:p>
            <a:pPr marL="742950" lvl="1" indent="-285750" eaLnBrk="1" hangingPunct="1">
              <a:buFont typeface="Arial" panose="020B0604020202020204" pitchFamily="34" charset="0"/>
              <a:buChar char="•"/>
            </a:pPr>
            <a:r>
              <a:rPr lang="en-US" sz="1200" baseline="0" dirty="0" smtClean="0">
                <a:latin typeface="Times New Roman" pitchFamily="18" charset="0"/>
              </a:rPr>
              <a:t>m</a:t>
            </a:r>
            <a:r>
              <a:rPr lang="en-US" sz="1200" dirty="0" smtClean="0">
                <a:latin typeface="Times New Roman" pitchFamily="18" charset="0"/>
              </a:rPr>
              <a:t>ay indicate if there is </a:t>
            </a:r>
            <a:r>
              <a:rPr lang="en-US" sz="1200" dirty="0" smtClean="0">
                <a:solidFill>
                  <a:srgbClr val="CC0000"/>
                </a:solidFill>
                <a:latin typeface="Times New Roman" pitchFamily="18" charset="0"/>
              </a:rPr>
              <a:t>someone who you do NOT want</a:t>
            </a:r>
            <a:r>
              <a:rPr lang="en-US" sz="1200" dirty="0" smtClean="0">
                <a:latin typeface="Times New Roman" pitchFamily="18" charset="0"/>
              </a:rPr>
              <a:t> to be your decision-maker.</a:t>
            </a:r>
          </a:p>
          <a:p>
            <a:pPr marL="742950" lvl="1" indent="-285750" eaLnBrk="1" hangingPunct="1">
              <a:buFont typeface="Arial" panose="020B0604020202020204" pitchFamily="34" charset="0"/>
              <a:buChar char="•"/>
            </a:pPr>
            <a:r>
              <a:rPr lang="en-US" sz="1200" dirty="0" smtClean="0">
                <a:latin typeface="Times New Roman" pitchFamily="18" charset="0"/>
              </a:rPr>
              <a:t>assign a </a:t>
            </a:r>
            <a:r>
              <a:rPr lang="en-US" sz="1200" dirty="0" smtClean="0">
                <a:solidFill>
                  <a:srgbClr val="CC0000"/>
                </a:solidFill>
                <a:latin typeface="Times New Roman" pitchFamily="18" charset="0"/>
              </a:rPr>
              <a:t>legal surrogate/agent which will take precedence</a:t>
            </a:r>
            <a:r>
              <a:rPr lang="en-US" sz="1200" dirty="0" smtClean="0">
                <a:latin typeface="Times New Roman" pitchFamily="18" charset="0"/>
              </a:rPr>
              <a:t> over all family members.</a:t>
            </a:r>
          </a:p>
          <a:p>
            <a:pPr marL="742950" lvl="1" indent="-285750" eaLnBrk="1" hangingPunct="1">
              <a:buFont typeface="Arial" panose="020B0604020202020204" pitchFamily="34" charset="0"/>
              <a:buChar char="•"/>
            </a:pPr>
            <a:r>
              <a:rPr lang="en-US" sz="1200" dirty="0" smtClean="0">
                <a:solidFill>
                  <a:srgbClr val="CC0000"/>
                </a:solidFill>
                <a:latin typeface="Times New Roman" pitchFamily="18" charset="0"/>
              </a:rPr>
              <a:t>select an alternate in case the 1</a:t>
            </a:r>
            <a:r>
              <a:rPr lang="en-US" sz="1200" baseline="30000" dirty="0" smtClean="0">
                <a:solidFill>
                  <a:srgbClr val="CC0000"/>
                </a:solidFill>
                <a:latin typeface="Times New Roman" pitchFamily="18" charset="0"/>
              </a:rPr>
              <a:t>st</a:t>
            </a:r>
            <a:r>
              <a:rPr lang="en-US" sz="1200" dirty="0" smtClean="0">
                <a:solidFill>
                  <a:srgbClr val="CC0000"/>
                </a:solidFill>
                <a:latin typeface="Times New Roman" pitchFamily="18" charset="0"/>
              </a:rPr>
              <a:t> choice is not available</a:t>
            </a:r>
            <a:r>
              <a:rPr lang="en-US" sz="1200" dirty="0" smtClean="0">
                <a:latin typeface="Times New Roman" pitchFamily="18" charset="0"/>
              </a:rPr>
              <a:t>.</a:t>
            </a:r>
          </a:p>
          <a:p>
            <a:pPr eaLnBrk="1" hangingPunct="1"/>
            <a:endParaRPr lang="en-US" sz="1400" b="1" dirty="0" smtClean="0">
              <a:latin typeface="Times New Roman" pitchFamily="18" charset="0"/>
            </a:endParaRPr>
          </a:p>
          <a:p>
            <a:pPr eaLnBrk="1" hangingPunct="1"/>
            <a:r>
              <a:rPr lang="en-US" sz="1400" dirty="0" smtClean="0">
                <a:latin typeface="Times New Roman" pitchFamily="18" charset="0"/>
              </a:rPr>
              <a:t>What should you consider when selecting an agent?</a:t>
            </a:r>
          </a:p>
          <a:p>
            <a:pPr marL="742950" lvl="1" indent="-285750" eaLnBrk="1" hangingPunct="1">
              <a:buFont typeface="Arial" panose="020B0604020202020204" pitchFamily="34" charset="0"/>
              <a:buChar char="•"/>
            </a:pPr>
            <a:r>
              <a:rPr lang="en-US" sz="1400" dirty="0" smtClean="0">
                <a:latin typeface="Times New Roman" pitchFamily="18" charset="0"/>
              </a:rPr>
              <a:t>Who do </a:t>
            </a:r>
            <a:r>
              <a:rPr lang="en-US" sz="1400" b="0" dirty="0" smtClean="0">
                <a:latin typeface="Times New Roman" pitchFamily="18" charset="0"/>
              </a:rPr>
              <a:t>I trust to make the decisions I want?</a:t>
            </a:r>
          </a:p>
          <a:p>
            <a:pPr marL="742950" lvl="1" indent="-285750" eaLnBrk="1" hangingPunct="1">
              <a:buFont typeface="Arial" panose="020B0604020202020204" pitchFamily="34" charset="0"/>
              <a:buChar char="•"/>
            </a:pPr>
            <a:r>
              <a:rPr lang="en-US" sz="1400" dirty="0" smtClean="0">
                <a:latin typeface="Times New Roman" pitchFamily="18" charset="0"/>
              </a:rPr>
              <a:t>Who is most familiar with my views and values?</a:t>
            </a:r>
          </a:p>
          <a:p>
            <a:pPr marL="742950" lvl="1" indent="-285750" eaLnBrk="1" hangingPunct="1">
              <a:buFont typeface="Arial" panose="020B0604020202020204" pitchFamily="34" charset="0"/>
              <a:buChar char="•"/>
            </a:pPr>
            <a:r>
              <a:rPr lang="en-US" sz="1400" dirty="0" smtClean="0">
                <a:latin typeface="Times New Roman" pitchFamily="18" charset="0"/>
              </a:rPr>
              <a:t>Who is most likely to be willing to take on responsibility? Are they able to make these often-difficult decisions?</a:t>
            </a:r>
          </a:p>
          <a:p>
            <a:pPr marL="742950" lvl="1" indent="-285750" eaLnBrk="1" hangingPunct="1">
              <a:buFont typeface="Arial" panose="020B0604020202020204" pitchFamily="34" charset="0"/>
              <a:buChar char="•"/>
            </a:pPr>
            <a:endParaRPr lang="en-US" sz="1400" dirty="0" smtClean="0">
              <a:latin typeface="Times New Roman" pitchFamily="18" charset="0"/>
            </a:endParaRPr>
          </a:p>
          <a:p>
            <a:pPr eaLnBrk="1" hangingPunct="1">
              <a:spcBef>
                <a:spcPct val="50000"/>
              </a:spcBef>
            </a:pPr>
            <a:r>
              <a:rPr lang="en-US" sz="1200" dirty="0" smtClean="0">
                <a:solidFill>
                  <a:srgbClr val="CC0000"/>
                </a:solidFill>
                <a:latin typeface="Times New Roman" pitchFamily="18" charset="0"/>
                <a:cs typeface="Times New Roman" panose="02020603050405020304" pitchFamily="18" charset="0"/>
              </a:rPr>
              <a:t>It is important to tell your family members who you choose and why.</a:t>
            </a:r>
            <a:r>
              <a:rPr lang="en-US" sz="1200" dirty="0" smtClean="0">
                <a:latin typeface="Times New Roman" pitchFamily="18" charset="0"/>
                <a:cs typeface="Times New Roman" panose="02020603050405020304" pitchFamily="18" charset="0"/>
              </a:rPr>
              <a:t> Since an Advance Directive is usually invoked in a time of crisis or great emotion, it is not the best time to spring on the family that mom asked the youngest daughter to speak for her. It can be difficult for a family member to face not only the serious illness of a loved one but also the knowledge that someone else was asked to make decisions.</a:t>
            </a:r>
          </a:p>
          <a:p>
            <a:endParaRPr lang="en-US" dirty="0" smtClean="0"/>
          </a:p>
          <a:p>
            <a:r>
              <a:rPr lang="en-US" b="1" dirty="0" smtClean="0"/>
              <a:t>Making the form legal</a:t>
            </a:r>
          </a:p>
          <a:p>
            <a:pPr marL="171450" indent="-171450" eaLnBrk="1" hangingPunct="1">
              <a:spcBef>
                <a:spcPct val="50000"/>
              </a:spcBef>
              <a:buClrTx/>
              <a:buFont typeface="Arial" panose="020B0604020202020204" pitchFamily="34" charset="0"/>
              <a:buChar char="•"/>
            </a:pPr>
            <a:r>
              <a:rPr lang="en-US" dirty="0" smtClean="0"/>
              <a:t>Your signature and date</a:t>
            </a:r>
          </a:p>
          <a:p>
            <a:pPr marL="171450" indent="-171450" eaLnBrk="1" hangingPunct="1">
              <a:spcBef>
                <a:spcPct val="50000"/>
              </a:spcBef>
              <a:buClrTx/>
              <a:buFont typeface="Arial" panose="020B0604020202020204" pitchFamily="34" charset="0"/>
              <a:buChar char="•"/>
            </a:pPr>
            <a:r>
              <a:rPr lang="en-US" dirty="0" smtClean="0"/>
              <a:t>The signatures of two witnesses or a notary </a:t>
            </a:r>
          </a:p>
          <a:p>
            <a:pPr marL="171450" indent="-171450" eaLnBrk="1" hangingPunct="1">
              <a:spcBef>
                <a:spcPct val="50000"/>
              </a:spcBef>
              <a:buClrTx/>
              <a:buFont typeface="Arial" panose="020B0604020202020204" pitchFamily="34" charset="0"/>
              <a:buChar char="•"/>
            </a:pPr>
            <a:r>
              <a:rPr lang="en-US" dirty="0" smtClean="0"/>
              <a:t>If you are in a nursing home, the signature of the patient advocate or ombudsman</a:t>
            </a:r>
          </a:p>
          <a:p>
            <a:endParaRPr lang="en-US" dirty="0" smtClean="0"/>
          </a:p>
          <a:p>
            <a:r>
              <a:rPr lang="en-US" b="1" dirty="0" smtClean="0"/>
              <a:t>What</a:t>
            </a:r>
            <a:r>
              <a:rPr lang="en-US" b="1" baseline="0" dirty="0" smtClean="0"/>
              <a:t> to do with form</a:t>
            </a:r>
          </a:p>
          <a:p>
            <a:pPr eaLnBrk="1" hangingPunct="1"/>
            <a:r>
              <a:rPr lang="en-US" sz="1400" dirty="0" smtClean="0">
                <a:latin typeface="Times New Roman" pitchFamily="18" charset="0"/>
              </a:rPr>
              <a:t>The most important thing to remember</a:t>
            </a:r>
            <a:r>
              <a:rPr lang="en-US" sz="1400" baseline="0" dirty="0" smtClean="0">
                <a:latin typeface="Times New Roman" pitchFamily="18" charset="0"/>
              </a:rPr>
              <a:t> -- </a:t>
            </a:r>
            <a:r>
              <a:rPr lang="en-US" sz="1400" b="1" dirty="0" smtClean="0">
                <a:solidFill>
                  <a:srgbClr val="CC0000"/>
                </a:solidFill>
                <a:latin typeface="Times New Roman" pitchFamily="18" charset="0"/>
              </a:rPr>
              <a:t>this is not a secret document</a:t>
            </a:r>
            <a:r>
              <a:rPr lang="en-US" sz="1400" b="1" dirty="0" smtClean="0">
                <a:latin typeface="Times New Roman" pitchFamily="18" charset="0"/>
              </a:rPr>
              <a:t>.</a:t>
            </a:r>
            <a:r>
              <a:rPr lang="en-US" sz="1400" dirty="0" smtClean="0">
                <a:latin typeface="Times New Roman" pitchFamily="18" charset="0"/>
              </a:rPr>
              <a:t> </a:t>
            </a:r>
          </a:p>
          <a:p>
            <a:pPr lvl="1" eaLnBrk="1" hangingPunct="1">
              <a:buFontTx/>
              <a:buChar char="•"/>
            </a:pPr>
            <a:r>
              <a:rPr lang="en-US" sz="1400" dirty="0" smtClean="0">
                <a:latin typeface="Times New Roman" pitchFamily="18" charset="0"/>
              </a:rPr>
              <a:t> It is </a:t>
            </a:r>
            <a:r>
              <a:rPr lang="en-US" sz="1400" b="1" u="none" dirty="0" smtClean="0">
                <a:latin typeface="Times New Roman" pitchFamily="18" charset="0"/>
              </a:rPr>
              <a:t>not</a:t>
            </a:r>
            <a:r>
              <a:rPr lang="en-US" sz="1400" u="none" dirty="0" smtClean="0">
                <a:latin typeface="Times New Roman" pitchFamily="18" charset="0"/>
              </a:rPr>
              <a:t> </a:t>
            </a:r>
            <a:r>
              <a:rPr lang="en-US" sz="1400" dirty="0" smtClean="0">
                <a:latin typeface="Times New Roman" pitchFamily="18" charset="0"/>
              </a:rPr>
              <a:t>like a will. Don’t lock it up in a desk or put in your safe deposit box.</a:t>
            </a:r>
          </a:p>
          <a:p>
            <a:pPr eaLnBrk="1" hangingPunct="1"/>
            <a:endParaRPr lang="en-US" sz="1400" dirty="0" smtClean="0">
              <a:latin typeface="Times New Roman" pitchFamily="18" charset="0"/>
            </a:endParaRPr>
          </a:p>
          <a:p>
            <a:pPr eaLnBrk="1" hangingPunct="1"/>
            <a:r>
              <a:rPr lang="en-US" sz="1400" dirty="0" smtClean="0">
                <a:latin typeface="Times New Roman" pitchFamily="18" charset="0"/>
              </a:rPr>
              <a:t>Make sure your decision maker has a copy—and that you’ve discussed with him/her what your wishes are.</a:t>
            </a:r>
          </a:p>
          <a:p>
            <a:pPr eaLnBrk="1" hangingPunct="1"/>
            <a:endParaRPr lang="en-US" sz="1400" dirty="0" smtClean="0">
              <a:latin typeface="Times New Roman" pitchFamily="18" charset="0"/>
            </a:endParaRPr>
          </a:p>
          <a:p>
            <a:pPr eaLnBrk="1" hangingPunct="1"/>
            <a:r>
              <a:rPr lang="en-US" sz="1400" dirty="0" smtClean="0">
                <a:latin typeface="Times New Roman" pitchFamily="18" charset="0"/>
              </a:rPr>
              <a:t>Give a copy to your doctor at your next appointment, or make a specific appointment to discuss it with him</a:t>
            </a:r>
            <a:r>
              <a:rPr lang="en-US" sz="1400" baseline="0" dirty="0" smtClean="0">
                <a:latin typeface="Times New Roman" pitchFamily="18" charset="0"/>
              </a:rPr>
              <a:t> or </a:t>
            </a:r>
            <a:r>
              <a:rPr lang="en-US" sz="1400" dirty="0" smtClean="0">
                <a:latin typeface="Times New Roman" pitchFamily="18" charset="0"/>
              </a:rPr>
              <a:t>her. Ask your doctor to put a copy in your medical record.</a:t>
            </a:r>
          </a:p>
          <a:p>
            <a:pPr eaLnBrk="1" hangingPunct="1"/>
            <a:endParaRPr lang="en-US" sz="1400" dirty="0" smtClean="0">
              <a:latin typeface="Times New Roman" pitchFamily="18" charset="0"/>
            </a:endParaRPr>
          </a:p>
          <a:p>
            <a:pPr eaLnBrk="1" hangingPunct="1"/>
            <a:r>
              <a:rPr lang="en-US" sz="1400" dirty="0" smtClean="0">
                <a:solidFill>
                  <a:srgbClr val="CC0000"/>
                </a:solidFill>
                <a:latin typeface="Times New Roman" pitchFamily="18" charset="0"/>
              </a:rPr>
              <a:t>Don’t rely on that medical record</a:t>
            </a:r>
            <a:r>
              <a:rPr lang="en-US" sz="1400" dirty="0" smtClean="0">
                <a:latin typeface="Times New Roman" pitchFamily="18" charset="0"/>
              </a:rPr>
              <a:t>; take it with you if you go to the hospital. Never assume that it will follow you around. It often gets misplaced or isn’t checked.</a:t>
            </a:r>
          </a:p>
          <a:p>
            <a:pPr eaLnBrk="1" hangingPunct="1"/>
            <a:endParaRPr lang="en-US" sz="1400" dirty="0" smtClean="0">
              <a:latin typeface="Times New Roman" pitchFamily="18" charset="0"/>
            </a:endParaRPr>
          </a:p>
          <a:p>
            <a:pPr eaLnBrk="1" hangingPunct="1"/>
            <a:r>
              <a:rPr lang="en-US" sz="1400" b="1" u="none" dirty="0" smtClean="0">
                <a:solidFill>
                  <a:srgbClr val="CC0000"/>
                </a:solidFill>
                <a:latin typeface="Times New Roman" pitchFamily="18" charset="0"/>
              </a:rPr>
              <a:t>Copies are just as valid as the original.</a:t>
            </a:r>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13</a:t>
            </a:fld>
            <a:endParaRPr lang="en-US"/>
          </a:p>
        </p:txBody>
      </p:sp>
    </p:spTree>
    <p:extLst>
      <p:ext uri="{BB962C8B-B14F-4D97-AF65-F5344CB8AC3E}">
        <p14:creationId xmlns:p14="http://schemas.microsoft.com/office/powerpoint/2010/main" val="107787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1456BEA7-6CDB-4400-81CD-EA150848C098}" type="slidenum">
              <a:rPr lang="en-US" smtClean="0"/>
              <a:pPr/>
              <a:t>14</a:t>
            </a:fld>
            <a:endParaRPr lang="en-US" smtClean="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Times New Roman" pitchFamily="18" charset="0"/>
              </a:rPr>
              <a:t>Depending up on how you have set up the participant binders you may direct them to look in their binders, pass out copies or pass a copy around. </a:t>
            </a:r>
            <a:endParaRPr lang="en-US" sz="1400" dirty="0">
              <a:latin typeface="Times New Roman" pitchFamily="18" charset="0"/>
            </a:endParaRPr>
          </a:p>
          <a:p>
            <a:pPr eaLnBrk="1" hangingPunct="1"/>
            <a:endParaRPr lang="en-US" sz="1400" dirty="0">
              <a:latin typeface="Times New Roman" pitchFamily="18" charset="0"/>
            </a:endParaRPr>
          </a:p>
          <a:p>
            <a:pPr eaLnBrk="1" hangingPunct="1"/>
            <a:r>
              <a:rPr lang="en-US" sz="1400" dirty="0" smtClean="0">
                <a:latin typeface="Times New Roman" pitchFamily="18" charset="0"/>
              </a:rPr>
              <a:t>You may choose to have these in the back pocket of the participant binders or </a:t>
            </a:r>
            <a:r>
              <a:rPr lang="en-US" sz="1400" smtClean="0">
                <a:latin typeface="Times New Roman" pitchFamily="18" charset="0"/>
              </a:rPr>
              <a:t>pass them out. </a:t>
            </a:r>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08A6BB89-A475-4423-A574-BF598E957D63}" type="slidenum">
              <a:rPr lang="en-US" smtClean="0"/>
              <a:pPr/>
              <a:t>15</a:t>
            </a:fld>
            <a:endParaRPr lang="en-US" smtClean="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So, what is POLST? </a:t>
            </a:r>
            <a:r>
              <a:rPr lang="en-US" sz="1000" dirty="0"/>
              <a:t>[</a:t>
            </a:r>
            <a:r>
              <a:rPr lang="en-US" sz="1000" b="1" i="1" dirty="0"/>
              <a:t>INSTRUCTORS</a:t>
            </a:r>
            <a:r>
              <a:rPr lang="en-US" sz="1000" dirty="0"/>
              <a:t>: Pull out your POLST form to show,  also in binder]</a:t>
            </a:r>
          </a:p>
          <a:p>
            <a:pPr eaLnBrk="1" hangingPunct="1"/>
            <a:endParaRPr lang="en-US" sz="1000" dirty="0"/>
          </a:p>
          <a:p>
            <a:pPr marL="405501" lvl="1" indent="-165261" eaLnBrk="1" hangingPunct="1">
              <a:buFontTx/>
              <a:buChar char="•"/>
            </a:pPr>
            <a:r>
              <a:rPr lang="en-US" dirty="0" smtClean="0"/>
              <a:t>It is for people with chronic, progressive, serious health conditions or the medically frail</a:t>
            </a:r>
          </a:p>
          <a:p>
            <a:pPr marL="405501" lvl="1" indent="-165261" eaLnBrk="1" hangingPunct="1">
              <a:buFontTx/>
              <a:buChar char="•"/>
            </a:pPr>
            <a:r>
              <a:rPr lang="en-US" dirty="0" smtClean="0"/>
              <a:t>It is a doctor’s order that is recognized throughout the medical system.</a:t>
            </a:r>
          </a:p>
          <a:p>
            <a:pPr marL="846196" lvl="2" indent="-165261" eaLnBrk="1" hangingPunct="1">
              <a:buFontTx/>
              <a:buChar char="•"/>
            </a:pPr>
            <a:r>
              <a:rPr lang="en-US" dirty="0" smtClean="0"/>
              <a:t>Meant to be filled out in conversation with your doctor or medical team, but it should also be shared with your family. </a:t>
            </a:r>
          </a:p>
          <a:p>
            <a:pPr marL="405501" lvl="1" indent="-165261" eaLnBrk="1" hangingPunct="1">
              <a:buFontTx/>
              <a:buChar char="•"/>
            </a:pPr>
            <a:r>
              <a:rPr lang="en-US" dirty="0" smtClean="0"/>
              <a:t>It is easily distinguished by its bright pink color.</a:t>
            </a:r>
          </a:p>
          <a:p>
            <a:pPr marL="405501" lvl="1" indent="-165261" eaLnBrk="1" hangingPunct="1">
              <a:buFontTx/>
              <a:buChar char="•"/>
            </a:pPr>
            <a:r>
              <a:rPr lang="en-US" dirty="0" smtClean="0"/>
              <a:t>It is a standardized form for the whole state.</a:t>
            </a:r>
          </a:p>
          <a:p>
            <a:pPr marL="405501" lvl="1" indent="-165261" eaLnBrk="1" hangingPunct="1">
              <a:buFontTx/>
              <a:buChar char="•"/>
            </a:pPr>
            <a:r>
              <a:rPr lang="en-US" dirty="0" smtClean="0"/>
              <a:t>It</a:t>
            </a:r>
            <a:r>
              <a:rPr lang="en-US" baseline="0" dirty="0" smtClean="0"/>
              <a:t> c</a:t>
            </a:r>
            <a:r>
              <a:rPr lang="en-US" dirty="0" smtClean="0"/>
              <a:t>an be changed at any time </a:t>
            </a:r>
          </a:p>
          <a:p>
            <a:pPr marL="405501" marR="0" lvl="1" indent="-165261" algn="l" defTabSz="914400" rtl="0" eaLnBrk="1" fontAlgn="base" latinLnBrk="0" hangingPunct="1">
              <a:lnSpc>
                <a:spcPct val="100000"/>
              </a:lnSpc>
              <a:spcBef>
                <a:spcPct val="30000"/>
              </a:spcBef>
              <a:spcAft>
                <a:spcPct val="0"/>
              </a:spcAft>
              <a:buClrTx/>
              <a:buSzTx/>
              <a:buFontTx/>
              <a:buChar char="•"/>
              <a:tabLst/>
              <a:defRPr/>
            </a:pPr>
            <a:r>
              <a:rPr lang="en-US" dirty="0" smtClean="0"/>
              <a:t>It is a portable document that transfers with the patient from one care setting to another.</a:t>
            </a:r>
          </a:p>
          <a:p>
            <a:pPr marL="405501" lvl="1" indent="-165261" eaLnBrk="1" hangingPunct="1">
              <a:buFontTx/>
              <a:buChar cha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611F8A19-FF3F-4AC2-B744-B7AAE26243DB}" type="slidenum">
              <a:rPr lang="en-US" smtClean="0"/>
              <a:pPr/>
              <a:t>16</a:t>
            </a:fld>
            <a:endParaRPr lang="en-US" smtClean="0"/>
          </a:p>
        </p:txBody>
      </p:sp>
      <p:sp>
        <p:nvSpPr>
          <p:cNvPr id="59396" name="Rectangle 2"/>
          <p:cNvSpPr>
            <a:spLocks noGrp="1" noRot="1" noChangeAspect="1" noChangeArrowheads="1" noTextEdit="1"/>
          </p:cNvSpPr>
          <p:nvPr>
            <p:ph type="sldImg"/>
          </p:nvPr>
        </p:nvSpPr>
        <p:spPr>
          <a:xfrm>
            <a:off x="1182688" y="695325"/>
            <a:ext cx="4648200" cy="3487738"/>
          </a:xfrm>
          <a:ln/>
        </p:spPr>
      </p:sp>
      <p:sp>
        <p:nvSpPr>
          <p:cNvPr id="59397" name="Rectangle 3"/>
          <p:cNvSpPr>
            <a:spLocks noGrp="1" noChangeArrowheads="1"/>
          </p:cNvSpPr>
          <p:nvPr>
            <p:ph type="body" idx="1"/>
          </p:nvPr>
        </p:nvSpPr>
        <p:spPr>
          <a:xfrm>
            <a:off x="701345" y="4416098"/>
            <a:ext cx="5607711" cy="418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589" indent="-232589" defTabSz="1221093" eaLnBrk="1" hangingPunct="1"/>
            <a:r>
              <a:rPr lang="en-US" dirty="0" smtClean="0"/>
              <a:t>Advance Health Care Directive:</a:t>
            </a:r>
          </a:p>
          <a:p>
            <a:pPr marL="468239" lvl="1" indent="-232589" defTabSz="1221093" eaLnBrk="1" hangingPunct="1">
              <a:buFontTx/>
              <a:buChar char="•"/>
            </a:pPr>
            <a:r>
              <a:rPr lang="en-US" dirty="0" smtClean="0"/>
              <a:t>Everyone 18 years and older should have an Advance Directive.</a:t>
            </a:r>
          </a:p>
          <a:p>
            <a:pPr marL="468239" lvl="1" indent="-232589" defTabSz="1221093" eaLnBrk="1" hangingPunct="1">
              <a:buFontTx/>
              <a:buChar char="•"/>
            </a:pPr>
            <a:r>
              <a:rPr lang="en-US" dirty="0" smtClean="0"/>
              <a:t>It</a:t>
            </a:r>
            <a:r>
              <a:rPr lang="en-US" baseline="0" dirty="0" smtClean="0"/>
              <a:t> i</a:t>
            </a:r>
            <a:r>
              <a:rPr lang="en-US" dirty="0" smtClean="0"/>
              <a:t>s a legal document completed in advance that allows you to:</a:t>
            </a:r>
          </a:p>
          <a:p>
            <a:pPr marL="818653" lvl="2" indent="-232589" defTabSz="1221093" eaLnBrk="1" hangingPunct="1">
              <a:buFontTx/>
              <a:buChar char="•"/>
            </a:pPr>
            <a:r>
              <a:rPr lang="en-US" dirty="0" smtClean="0"/>
              <a:t>make general statements about your future healthcare wishes, and </a:t>
            </a:r>
          </a:p>
          <a:p>
            <a:pPr marL="818653" lvl="2" indent="-232589" defTabSz="1221093" eaLnBrk="1" hangingPunct="1">
              <a:buFontTx/>
              <a:buChar char="•"/>
            </a:pPr>
            <a:r>
              <a:rPr lang="en-US" dirty="0" smtClean="0"/>
              <a:t>appoint a healthcare </a:t>
            </a:r>
            <a:r>
              <a:rPr lang="en-US" dirty="0" err="1" smtClean="0"/>
              <a:t>decisionmaker</a:t>
            </a:r>
            <a:r>
              <a:rPr lang="en-US" dirty="0" smtClean="0"/>
              <a:t> to speak on your behalf.</a:t>
            </a:r>
          </a:p>
          <a:p>
            <a:pPr marL="468239" lvl="1" indent="-232589" defTabSz="1221093" eaLnBrk="1" hangingPunct="1">
              <a:buFontTx/>
              <a:buChar char="•"/>
            </a:pPr>
            <a:r>
              <a:rPr lang="en-US" dirty="0" smtClean="0"/>
              <a:t>There are many valid versions of the form.</a:t>
            </a:r>
          </a:p>
          <a:p>
            <a:pPr marL="232589" indent="-232589" defTabSz="1221093" eaLnBrk="1" hangingPunct="1"/>
            <a:endParaRPr lang="en-US" dirty="0" smtClean="0"/>
          </a:p>
          <a:p>
            <a:pPr marL="232589" indent="-232589" defTabSz="1221093" eaLnBrk="1" hangingPunct="1"/>
            <a:r>
              <a:rPr lang="en-US" dirty="0" smtClean="0"/>
              <a:t>POLST:</a:t>
            </a:r>
          </a:p>
          <a:p>
            <a:pPr marL="468239" lvl="1" indent="-232589" defTabSz="1221093" eaLnBrk="1" hangingPunct="1">
              <a:buFontTx/>
              <a:buChar char="•"/>
            </a:pPr>
            <a:r>
              <a:rPr lang="en-US" dirty="0" smtClean="0"/>
              <a:t>Though anyone can have a POLST form, it is designed for those who are seriously ill or very frail – at any age.</a:t>
            </a:r>
          </a:p>
          <a:p>
            <a:pPr marL="468239" lvl="1" indent="-232589" defTabSz="1221093" eaLnBrk="1" hangingPunct="1">
              <a:buFontTx/>
              <a:buChar char="•"/>
            </a:pPr>
            <a:r>
              <a:rPr lang="en-US" dirty="0" smtClean="0"/>
              <a:t>It</a:t>
            </a:r>
            <a:r>
              <a:rPr lang="en-US" baseline="0" dirty="0" smtClean="0"/>
              <a:t> i</a:t>
            </a:r>
            <a:r>
              <a:rPr lang="en-US" dirty="0" smtClean="0"/>
              <a:t>s a medical order that documents wishes for treatment at the current time; it is often completed in a medical setting.</a:t>
            </a:r>
          </a:p>
          <a:p>
            <a:pPr marL="468239" lvl="1" indent="-232589" defTabSz="1221093" eaLnBrk="1" hangingPunct="1">
              <a:buFontTx/>
              <a:buChar char="•"/>
            </a:pPr>
            <a:r>
              <a:rPr lang="en-US" dirty="0" smtClean="0"/>
              <a:t>It</a:t>
            </a:r>
            <a:r>
              <a:rPr lang="en-US" baseline="0" dirty="0" smtClean="0"/>
              <a:t> c</a:t>
            </a:r>
            <a:r>
              <a:rPr lang="en-US" dirty="0" smtClean="0"/>
              <a:t>an be signed by the patient’s </a:t>
            </a:r>
            <a:r>
              <a:rPr lang="en-US" dirty="0" err="1" smtClean="0"/>
              <a:t>decisionmaker</a:t>
            </a:r>
            <a:r>
              <a:rPr lang="en-US" dirty="0" smtClean="0"/>
              <a:t> if the patient lacks </a:t>
            </a:r>
            <a:r>
              <a:rPr lang="en-US" dirty="0" err="1" smtClean="0"/>
              <a:t>decisionmaking</a:t>
            </a:r>
            <a:r>
              <a:rPr lang="en-US" dirty="0" smtClean="0"/>
              <a:t> capacity; it can also be completed by the patient’s </a:t>
            </a:r>
            <a:r>
              <a:rPr lang="en-US" dirty="0" err="1" smtClean="0"/>
              <a:t>decisionmaker</a:t>
            </a:r>
            <a:r>
              <a:rPr lang="en-US" dirty="0" smtClean="0"/>
              <a:t> in consultation with the patient’s physician.</a:t>
            </a:r>
          </a:p>
          <a:p>
            <a:pPr marL="468239" lvl="1" indent="-232589" defTabSz="1221093" eaLnBrk="1" hangingPunct="1">
              <a:buFontTx/>
              <a:buChar char="•"/>
            </a:pPr>
            <a:r>
              <a:rPr lang="en-US" dirty="0" smtClean="0"/>
              <a:t>There is one</a:t>
            </a:r>
            <a:r>
              <a:rPr lang="en-US" baseline="0" dirty="0" smtClean="0"/>
              <a:t> </a:t>
            </a:r>
            <a:r>
              <a:rPr lang="en-US" dirty="0" smtClean="0"/>
              <a:t>form for all of California.</a:t>
            </a:r>
          </a:p>
          <a:p>
            <a:pPr marL="232589" indent="-232589" defTabSz="1221093" eaLnBrk="1" hangingPunct="1"/>
            <a:endParaRPr lang="en-US" dirty="0" smtClean="0"/>
          </a:p>
          <a:p>
            <a:pPr marL="232589" indent="-232589" defTabSz="1221093" eaLnBrk="1" hangingPunct="1"/>
            <a:r>
              <a:rPr lang="en-US" dirty="0" smtClean="0"/>
              <a:t>BOTH</a:t>
            </a:r>
          </a:p>
          <a:p>
            <a:pPr marL="232589" indent="-232589" defTabSz="1221093" eaLnBrk="1" hangingPunct="1">
              <a:buFont typeface="Arial"/>
              <a:buChar char="•"/>
            </a:pPr>
            <a:r>
              <a:rPr lang="en-US" dirty="0" smtClean="0"/>
              <a:t>Can be changed as a person’s goals, priorities, and treatment wishes change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624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03F35D46-B5E9-4494-8596-F81A678C3D87}" type="slidenum">
              <a:rPr lang="en-US" smtClean="0"/>
              <a:pPr/>
              <a:t>17</a:t>
            </a:fld>
            <a:endParaRPr lang="en-US" smtClean="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bright pink POLST form stays with the</a:t>
            </a:r>
            <a:r>
              <a:rPr lang="en-US" baseline="0" dirty="0" smtClean="0"/>
              <a:t> you</a:t>
            </a:r>
            <a:r>
              <a:rPr lang="en-US" dirty="0" smtClean="0"/>
              <a:t> at all times.</a:t>
            </a:r>
          </a:p>
          <a:p>
            <a:pPr eaLnBrk="1" hangingPunct="1"/>
            <a:endParaRPr lang="en-US" dirty="0" smtClean="0"/>
          </a:p>
          <a:p>
            <a:pPr eaLnBrk="1" hangingPunct="1"/>
            <a:r>
              <a:rPr lang="en-US" dirty="0" smtClean="0"/>
              <a:t>Keep the POLST in an easy-to-find location at home – for example, on the refrigerator, hanging on a wall by your bed, or with your medications.</a:t>
            </a:r>
          </a:p>
          <a:p>
            <a:pPr eaLnBrk="1" hangingPunct="1"/>
            <a:endParaRPr lang="en-US" dirty="0" smtClean="0"/>
          </a:p>
          <a:p>
            <a:pPr eaLnBrk="1" hangingPunct="1"/>
            <a:r>
              <a:rPr lang="en-US" dirty="0" smtClean="0"/>
              <a:t>If Emergency Medical Services are called, your family should give them your POLST form when they arrive. The POLST form will go with you to the hospital.</a:t>
            </a:r>
          </a:p>
          <a:p>
            <a:pPr eaLnBrk="1" hangingPunct="1"/>
            <a:endParaRPr lang="en-US" dirty="0" smtClean="0"/>
          </a:p>
          <a:p>
            <a:pPr eaLnBrk="1" hangingPunct="1"/>
            <a:r>
              <a:rPr lang="en-US" dirty="0" smtClean="0"/>
              <a:t>If you are in a hospital or nursing home, the POLST form will be kept in your medical chart.</a:t>
            </a:r>
          </a:p>
          <a:p>
            <a:pPr eaLnBrk="1" hangingPunct="1"/>
            <a:endParaRPr lang="en-US" dirty="0" smtClean="0"/>
          </a:p>
          <a:p>
            <a:pPr eaLnBrk="1" hangingPunct="1"/>
            <a:r>
              <a:rPr lang="en-US" dirty="0" smtClean="0"/>
              <a:t>It is helpful to keep the POLST form, along with your Advance</a:t>
            </a:r>
            <a:r>
              <a:rPr lang="en-US" baseline="0" dirty="0" smtClean="0"/>
              <a:t> Directive </a:t>
            </a:r>
            <a:r>
              <a:rPr lang="en-US" dirty="0" smtClean="0"/>
              <a:t>, in a plastic sleeve.</a:t>
            </a:r>
          </a:p>
          <a:p>
            <a:pPr marL="410091" lvl="1" indent="-186683" eaLnBrk="1" hangingPunct="1">
              <a:buFontTx/>
              <a:buChar cha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5946779B-65F7-42C4-A5CB-1684F528D41D}" type="slidenum">
              <a:rPr lang="en-US" smtClean="0"/>
              <a:pPr/>
              <a:t>18</a:t>
            </a:fld>
            <a:endParaRPr lang="en-US" smtClean="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smtClean="0"/>
          </a:p>
          <a:p>
            <a:pPr eaLnBrk="1" hangingPunct="1">
              <a:lnSpc>
                <a:spcPct val="90000"/>
              </a:lnSpc>
            </a:pPr>
            <a:r>
              <a:rPr lang="en-US" sz="1400" dirty="0" smtClean="0">
                <a:latin typeface="Times New Roman" pitchFamily="18" charset="0"/>
              </a:rPr>
              <a:t>Advance care planning is a process.  It will </a:t>
            </a:r>
            <a:r>
              <a:rPr lang="en-US" sz="1400" dirty="0">
                <a:latin typeface="Times New Roman" pitchFamily="18" charset="0"/>
              </a:rPr>
              <a:t>help </a:t>
            </a:r>
            <a:r>
              <a:rPr lang="en-US" sz="1400" dirty="0" smtClean="0">
                <a:latin typeface="Times New Roman" pitchFamily="18" charset="0"/>
              </a:rPr>
              <a:t>ensure that:</a:t>
            </a:r>
          </a:p>
          <a:p>
            <a:pPr marL="285750" indent="-285750" eaLnBrk="1" hangingPunct="1">
              <a:lnSpc>
                <a:spcPct val="90000"/>
              </a:lnSpc>
              <a:buFont typeface="Arial" panose="020B0604020202020204" pitchFamily="34" charset="0"/>
              <a:buChar char="•"/>
            </a:pPr>
            <a:r>
              <a:rPr lang="en-US" sz="1400" dirty="0" smtClean="0">
                <a:latin typeface="Times New Roman" pitchFamily="18" charset="0"/>
              </a:rPr>
              <a:t>you </a:t>
            </a:r>
            <a:r>
              <a:rPr lang="en-US" sz="1400" dirty="0">
                <a:latin typeface="Times New Roman" pitchFamily="18" charset="0"/>
              </a:rPr>
              <a:t>receive the health care you want.</a:t>
            </a:r>
          </a:p>
          <a:p>
            <a:pPr marL="285750" indent="-285750" eaLnBrk="1" hangingPunct="1">
              <a:lnSpc>
                <a:spcPct val="90000"/>
              </a:lnSpc>
              <a:spcBef>
                <a:spcPct val="50000"/>
              </a:spcBef>
              <a:buFont typeface="Arial" panose="020B0604020202020204" pitchFamily="34" charset="0"/>
              <a:buChar char="•"/>
            </a:pPr>
            <a:r>
              <a:rPr lang="en-US" sz="1400" dirty="0" smtClean="0">
                <a:latin typeface="Times New Roman" pitchFamily="18" charset="0"/>
              </a:rPr>
              <a:t>you </a:t>
            </a:r>
            <a:r>
              <a:rPr lang="en-US" sz="1400" dirty="0">
                <a:latin typeface="Times New Roman" pitchFamily="18" charset="0"/>
              </a:rPr>
              <a:t>live fully and comfortably in your final days.</a:t>
            </a:r>
          </a:p>
          <a:p>
            <a:pPr marL="285750" indent="-285750" eaLnBrk="1" hangingPunct="1">
              <a:lnSpc>
                <a:spcPct val="90000"/>
              </a:lnSpc>
              <a:spcBef>
                <a:spcPct val="50000"/>
              </a:spcBef>
              <a:buFont typeface="Arial" panose="020B0604020202020204" pitchFamily="34" charset="0"/>
              <a:buChar char="•"/>
            </a:pPr>
            <a:r>
              <a:rPr lang="en-US" sz="1400" dirty="0" smtClean="0">
                <a:latin typeface="Times New Roman" pitchFamily="18" charset="0"/>
              </a:rPr>
              <a:t>your </a:t>
            </a:r>
            <a:r>
              <a:rPr lang="en-US" sz="1400" dirty="0">
                <a:latin typeface="Times New Roman" pitchFamily="18" charset="0"/>
              </a:rPr>
              <a:t>loved </a:t>
            </a:r>
            <a:r>
              <a:rPr lang="en-US" sz="1400" dirty="0" smtClean="0">
                <a:latin typeface="Times New Roman" pitchFamily="18" charset="0"/>
              </a:rPr>
              <a:t>ones will feel that they know what you want.</a:t>
            </a:r>
            <a:endParaRPr lang="en-US" sz="1400" dirty="0">
              <a:latin typeface="Times New Roman" pitchFamily="18" charset="0"/>
            </a:endParaRPr>
          </a:p>
          <a:p>
            <a:pPr eaLnBrk="1" hangingPunct="1">
              <a:lnSpc>
                <a:spcPct val="90000"/>
              </a:lnSpc>
              <a:spcBef>
                <a:spcPct val="50000"/>
              </a:spcBef>
            </a:pPr>
            <a:endParaRPr lang="en-US" sz="1400" b="1"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5946779B-65F7-42C4-A5CB-1684F528D41D}" type="slidenum">
              <a:rPr lang="en-US" smtClean="0"/>
              <a:pPr/>
              <a:t>19</a:t>
            </a:fld>
            <a:endParaRPr lang="en-US" smtClean="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smtClean="0"/>
          </a:p>
          <a:p>
            <a:pPr eaLnBrk="1" hangingPunct="1">
              <a:lnSpc>
                <a:spcPct val="90000"/>
              </a:lnSpc>
              <a:spcBef>
                <a:spcPct val="50000"/>
              </a:spcBef>
            </a:pPr>
            <a:r>
              <a:rPr lang="en-US" sz="1400" b="1" dirty="0" smtClean="0">
                <a:latin typeface="Times New Roman" pitchFamily="18" charset="0"/>
              </a:rPr>
              <a:t>Take </a:t>
            </a:r>
            <a:r>
              <a:rPr lang="en-US" sz="1400" b="1" dirty="0">
                <a:latin typeface="Times New Roman" pitchFamily="18" charset="0"/>
              </a:rPr>
              <a:t>home Message</a:t>
            </a:r>
            <a:r>
              <a:rPr lang="en-US" sz="1400" dirty="0">
                <a:latin typeface="Times New Roman" pitchFamily="18" charset="0"/>
              </a:rPr>
              <a:t>: </a:t>
            </a:r>
            <a:r>
              <a:rPr lang="en-US" sz="1400" dirty="0" smtClean="0">
                <a:latin typeface="Times New Roman" pitchFamily="18" charset="0"/>
              </a:rPr>
              <a:t> Faith leaders can play a key role in encouraging</a:t>
            </a:r>
            <a:r>
              <a:rPr lang="en-US" sz="1400" baseline="0" dirty="0" smtClean="0">
                <a:latin typeface="Times New Roman" pitchFamily="18" charset="0"/>
              </a:rPr>
              <a:t> and supporting people in exploring values, sharing</a:t>
            </a:r>
            <a:r>
              <a:rPr lang="en-US" sz="1400" dirty="0" smtClean="0">
                <a:solidFill>
                  <a:srgbClr val="CC0000"/>
                </a:solidFill>
                <a:latin typeface="Times New Roman" pitchFamily="18" charset="0"/>
              </a:rPr>
              <a:t> </a:t>
            </a:r>
            <a:r>
              <a:rPr lang="en-US" sz="1400" dirty="0">
                <a:solidFill>
                  <a:srgbClr val="CC0000"/>
                </a:solidFill>
                <a:latin typeface="Times New Roman" pitchFamily="18" charset="0"/>
              </a:rPr>
              <a:t>wishes and </a:t>
            </a:r>
            <a:r>
              <a:rPr lang="en-US" sz="1400" dirty="0" smtClean="0">
                <a:solidFill>
                  <a:srgbClr val="CC0000"/>
                </a:solidFill>
                <a:latin typeface="Times New Roman" pitchFamily="18" charset="0"/>
              </a:rPr>
              <a:t>completing </a:t>
            </a:r>
            <a:r>
              <a:rPr lang="en-US" sz="1400" dirty="0">
                <a:solidFill>
                  <a:srgbClr val="CC0000"/>
                </a:solidFill>
                <a:latin typeface="Times New Roman" pitchFamily="18" charset="0"/>
              </a:rPr>
              <a:t>an </a:t>
            </a:r>
            <a:r>
              <a:rPr lang="en-US" sz="1400" dirty="0" smtClean="0">
                <a:solidFill>
                  <a:srgbClr val="CC0000"/>
                </a:solidFill>
                <a:latin typeface="Times New Roman" pitchFamily="18" charset="0"/>
              </a:rPr>
              <a:t>Advance Directive</a:t>
            </a:r>
            <a:r>
              <a:rPr lang="en-US" sz="1400" baseline="0" dirty="0" smtClean="0">
                <a:solidFill>
                  <a:srgbClr val="CC0000"/>
                </a:solidFill>
                <a:latin typeface="Times New Roman" pitchFamily="18" charset="0"/>
              </a:rPr>
              <a:t> or talking with their doctor about POLST, if appropriate. You are an important part of helping people clarify what matters most and having those wishes honored! </a:t>
            </a:r>
            <a:endParaRPr lang="en-US" sz="140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Outline of Objectives.</a:t>
            </a:r>
          </a:p>
          <a:p>
            <a:pPr marL="171425" indent="-171425" fontAlgn="auto">
              <a:spcBef>
                <a:spcPts val="0"/>
              </a:spcBef>
              <a:spcAft>
                <a:spcPts val="0"/>
              </a:spcAft>
              <a:buFont typeface="Arial" panose="020B0604020202020204" pitchFamily="34" charset="0"/>
              <a:buChar char="•"/>
              <a:defRPr/>
            </a:pPr>
            <a:r>
              <a:rPr lang="en-US" dirty="0" smtClean="0"/>
              <a:t>Describe the main elements of</a:t>
            </a:r>
            <a:r>
              <a:rPr lang="en-US" baseline="0" dirty="0" smtClean="0"/>
              <a:t> </a:t>
            </a:r>
            <a:r>
              <a:rPr lang="en-US" dirty="0" smtClean="0"/>
              <a:t>effective advance care planning-</a:t>
            </a:r>
            <a:r>
              <a:rPr lang="en-US" baseline="0" dirty="0" smtClean="0"/>
              <a:t> what, why, who, when, and how?</a:t>
            </a:r>
            <a:endParaRPr lang="en-US" dirty="0" smtClean="0"/>
          </a:p>
          <a:p>
            <a:pPr eaLnBrk="1" hangingPunct="1">
              <a:spcBef>
                <a:spcPts val="1157"/>
              </a:spcBef>
              <a:buFont typeface="Arial" panose="020B0604020202020204" pitchFamily="34" charset="0"/>
              <a:buChar char="•"/>
              <a:defRPr/>
            </a:pPr>
            <a:r>
              <a:rPr lang="en-US" dirty="0" smtClean="0">
                <a:solidFill>
                  <a:srgbClr val="58585B"/>
                </a:solidFill>
                <a:latin typeface="Arial" panose="020B0604020202020204" pitchFamily="34" charset="0"/>
                <a:cs typeface="Arial" panose="020B0604020202020204" pitchFamily="34" charset="0"/>
              </a:rPr>
              <a:t>   Describe the role of values-based decision-making in advance care planning </a:t>
            </a:r>
          </a:p>
          <a:p>
            <a:pPr marL="171425" indent="-171425" fontAlgn="auto">
              <a:spcBef>
                <a:spcPts val="0"/>
              </a:spcBef>
              <a:spcAft>
                <a:spcPts val="0"/>
              </a:spcAft>
              <a:buFont typeface="Arial" panose="020B0604020202020204" pitchFamily="34" charset="0"/>
              <a:buChar char="•"/>
              <a:defRPr/>
            </a:pPr>
            <a:r>
              <a:rPr lang="en-US" dirty="0" smtClean="0"/>
              <a:t>Demonstrate beginning competency in facilitating advance care planning conversations</a:t>
            </a:r>
            <a:endParaRPr lang="en-US" sz="1200" kern="1200" dirty="0" smtClean="0">
              <a:solidFill>
                <a:schemeClr val="tx1"/>
              </a:solidFill>
              <a:latin typeface="Arial" charset="0"/>
              <a:ea typeface="+mn-ea"/>
              <a:cs typeface="+mn-cs"/>
            </a:endParaRPr>
          </a:p>
          <a:p>
            <a:pPr fontAlgn="auto">
              <a:spcBef>
                <a:spcPts val="0"/>
              </a:spcBef>
              <a:spcAft>
                <a:spcPts val="0"/>
              </a:spcAft>
              <a:defRPr/>
            </a:pPr>
            <a:r>
              <a:rPr lang="en-US" sz="1200" b="1" u="none" kern="1200" dirty="0" smtClean="0">
                <a:solidFill>
                  <a:schemeClr val="tx1"/>
                </a:solidFill>
                <a:latin typeface="Arial" charset="0"/>
                <a:ea typeface="+mn-ea"/>
                <a:cs typeface="+mn-cs"/>
              </a:rPr>
              <a:t> </a:t>
            </a:r>
            <a:r>
              <a:rPr lang="en-US" sz="1200" u="none" kern="1200" dirty="0" smtClean="0">
                <a:solidFill>
                  <a:schemeClr val="tx1"/>
                </a:solidFill>
                <a:latin typeface="Arial" charset="0"/>
                <a:ea typeface="+mn-ea"/>
                <a:cs typeface="+mn-cs"/>
              </a:rPr>
              <a:t>We will cover:</a:t>
            </a:r>
          </a:p>
          <a:p>
            <a:pPr marL="171425" indent="-171425" fontAlgn="auto">
              <a:spcBef>
                <a:spcPts val="0"/>
              </a:spcBef>
              <a:spcAft>
                <a:spcPts val="0"/>
              </a:spcAft>
              <a:buFont typeface="Arial" panose="020B0604020202020204" pitchFamily="34" charset="0"/>
              <a:buChar char="•"/>
              <a:defRPr/>
            </a:pPr>
            <a:r>
              <a:rPr lang="en-US" sz="1200" kern="1200" dirty="0" smtClean="0">
                <a:solidFill>
                  <a:schemeClr val="tx1"/>
                </a:solidFill>
                <a:latin typeface="Arial" charset="0"/>
                <a:ea typeface="+mn-ea"/>
                <a:cs typeface="+mn-cs"/>
              </a:rPr>
              <a:t>The purpose and value of ACP</a:t>
            </a:r>
          </a:p>
          <a:p>
            <a:pPr marL="171425" indent="-171425" fontAlgn="auto">
              <a:spcBef>
                <a:spcPts val="0"/>
              </a:spcBef>
              <a:spcAft>
                <a:spcPts val="0"/>
              </a:spcAft>
              <a:buFont typeface="Arial" panose="020B0604020202020204" pitchFamily="34" charset="0"/>
              <a:buChar char="•"/>
              <a:defRPr/>
            </a:pPr>
            <a:r>
              <a:rPr lang="en-US" sz="1200" kern="1200" dirty="0" smtClean="0">
                <a:solidFill>
                  <a:schemeClr val="tx1"/>
                </a:solidFill>
                <a:latin typeface="Arial" charset="0"/>
                <a:ea typeface="+mn-ea"/>
                <a:cs typeface="+mn-cs"/>
              </a:rPr>
              <a:t>The</a:t>
            </a:r>
            <a:r>
              <a:rPr lang="en-US" sz="1200" kern="1200" baseline="0" dirty="0" smtClean="0">
                <a:solidFill>
                  <a:schemeClr val="tx1"/>
                </a:solidFill>
                <a:latin typeface="Arial" charset="0"/>
                <a:ea typeface="+mn-ea"/>
                <a:cs typeface="+mn-cs"/>
              </a:rPr>
              <a:t> b</a:t>
            </a:r>
            <a:r>
              <a:rPr lang="en-US" sz="1200" kern="1200" dirty="0" smtClean="0">
                <a:solidFill>
                  <a:schemeClr val="tx1"/>
                </a:solidFill>
                <a:latin typeface="Arial" charset="0"/>
                <a:ea typeface="+mn-ea"/>
                <a:cs typeface="+mn-cs"/>
              </a:rPr>
              <a:t>asics</a:t>
            </a:r>
            <a:r>
              <a:rPr lang="en-US" sz="1200" kern="1200" baseline="0" dirty="0" smtClean="0">
                <a:solidFill>
                  <a:schemeClr val="tx1"/>
                </a:solidFill>
                <a:latin typeface="Arial" charset="0"/>
                <a:ea typeface="+mn-ea"/>
                <a:cs typeface="+mn-cs"/>
              </a:rPr>
              <a:t> of ACP documents and their components </a:t>
            </a:r>
            <a:endParaRPr lang="en-US" sz="1200" kern="1200" dirty="0" smtClean="0">
              <a:solidFill>
                <a:schemeClr val="tx1"/>
              </a:solidFill>
              <a:latin typeface="Arial" charset="0"/>
              <a:ea typeface="+mn-ea"/>
              <a:cs typeface="+mn-cs"/>
            </a:endParaRPr>
          </a:p>
          <a:p>
            <a:pPr marL="171425" indent="-171425" fontAlgn="auto">
              <a:spcBef>
                <a:spcPts val="0"/>
              </a:spcBef>
              <a:spcAft>
                <a:spcPts val="0"/>
              </a:spcAft>
              <a:buFont typeface="Arial" panose="020B0604020202020204" pitchFamily="34" charset="0"/>
              <a:buChar char="•"/>
              <a:defRPr/>
            </a:pPr>
            <a:r>
              <a:rPr lang="en-US" sz="1200" kern="1200" dirty="0" smtClean="0">
                <a:solidFill>
                  <a:schemeClr val="tx1"/>
                </a:solidFill>
                <a:latin typeface="Arial" charset="0"/>
                <a:ea typeface="+mn-ea"/>
                <a:cs typeface="+mn-cs"/>
              </a:rPr>
              <a:t>Choosing a healthcare agent</a:t>
            </a:r>
          </a:p>
          <a:p>
            <a:pPr marL="171425" indent="-171425" fontAlgn="auto">
              <a:spcBef>
                <a:spcPts val="0"/>
              </a:spcBef>
              <a:spcAft>
                <a:spcPts val="0"/>
              </a:spcAft>
              <a:buFont typeface="Arial" panose="020B0604020202020204" pitchFamily="34" charset="0"/>
              <a:buChar char="•"/>
              <a:defRPr/>
            </a:pPr>
            <a:r>
              <a:rPr lang="en-US" sz="1200" kern="1200" dirty="0" smtClean="0">
                <a:solidFill>
                  <a:schemeClr val="tx1"/>
                </a:solidFill>
                <a:latin typeface="Arial" charset="0"/>
                <a:ea typeface="+mn-ea"/>
                <a:cs typeface="+mn-cs"/>
              </a:rPr>
              <a:t>Values-based decision-making</a:t>
            </a:r>
            <a:r>
              <a:rPr lang="en-US" sz="1200" kern="1200" baseline="0" dirty="0" smtClean="0">
                <a:solidFill>
                  <a:schemeClr val="tx1"/>
                </a:solidFill>
                <a:latin typeface="Arial" charset="0"/>
                <a:ea typeface="+mn-ea"/>
                <a:cs typeface="+mn-cs"/>
              </a:rPr>
              <a:t> in ACP and the role of faith leaders </a:t>
            </a:r>
            <a:endParaRPr lang="en-US" sz="1200" kern="1200" dirty="0" smtClean="0">
              <a:solidFill>
                <a:schemeClr val="tx1"/>
              </a:solidFill>
              <a:latin typeface="Arial" charset="0"/>
              <a:ea typeface="+mn-ea"/>
              <a:cs typeface="+mn-cs"/>
            </a:endParaRPr>
          </a:p>
          <a:p>
            <a:pPr marL="171425" indent="-171425" fontAlgn="auto">
              <a:spcBef>
                <a:spcPts val="0"/>
              </a:spcBef>
              <a:spcAft>
                <a:spcPts val="0"/>
              </a:spcAft>
              <a:buFont typeface="Arial" panose="020B0604020202020204" pitchFamily="34" charset="0"/>
              <a:buChar char="•"/>
              <a:defRPr/>
            </a:pPr>
            <a:endParaRPr lang="en-US" sz="1200" kern="1200" dirty="0" smtClean="0">
              <a:solidFill>
                <a:schemeClr val="tx1"/>
              </a:solidFill>
              <a:latin typeface="Arial" charset="0"/>
              <a:ea typeface="+mn-ea"/>
              <a:cs typeface="+mn-cs"/>
            </a:endParaRPr>
          </a:p>
          <a:p>
            <a:pPr fontAlgn="auto">
              <a:spcBef>
                <a:spcPts val="0"/>
              </a:spcBef>
              <a:spcAft>
                <a:spcPts val="0"/>
              </a:spcAft>
              <a:defRPr/>
            </a:pPr>
            <a:r>
              <a:rPr lang="en-US" sz="1200" kern="1200" dirty="0" smtClean="0">
                <a:solidFill>
                  <a:schemeClr val="tx1"/>
                </a:solidFill>
                <a:latin typeface="Arial" charset="0"/>
                <a:ea typeface="+mn-ea"/>
                <a:cs typeface="+mn-cs"/>
              </a:rPr>
              <a:t>You will learn:</a:t>
            </a:r>
          </a:p>
          <a:p>
            <a:pPr marL="165261" indent="-165261" fontAlgn="auto">
              <a:spcBef>
                <a:spcPts val="0"/>
              </a:spcBef>
              <a:spcAft>
                <a:spcPts val="0"/>
              </a:spcAft>
              <a:buFont typeface="Arial" panose="020B0604020202020204" pitchFamily="34" charset="0"/>
              <a:buChar char="•"/>
              <a:defRPr/>
            </a:pPr>
            <a:r>
              <a:rPr lang="en-US" sz="1200" kern="1200" dirty="0" smtClean="0">
                <a:solidFill>
                  <a:schemeClr val="tx1"/>
                </a:solidFill>
                <a:latin typeface="Arial" charset="0"/>
                <a:ea typeface="+mn-ea"/>
                <a:cs typeface="+mn-cs"/>
              </a:rPr>
              <a:t>How to explain</a:t>
            </a:r>
            <a:r>
              <a:rPr lang="en-US" sz="1200" kern="1200" baseline="0" dirty="0" smtClean="0">
                <a:solidFill>
                  <a:schemeClr val="tx1"/>
                </a:solidFill>
                <a:latin typeface="Arial" charset="0"/>
                <a:ea typeface="+mn-ea"/>
                <a:cs typeface="+mn-cs"/>
              </a:rPr>
              <a:t> ACP </a:t>
            </a:r>
          </a:p>
          <a:p>
            <a:pPr marL="165261" indent="-165261" fontAlgn="auto">
              <a:spcBef>
                <a:spcPts val="0"/>
              </a:spcBef>
              <a:spcAft>
                <a:spcPts val="0"/>
              </a:spcAft>
              <a:buFont typeface="Arial" panose="020B0604020202020204" pitchFamily="34" charset="0"/>
              <a:buChar char="•"/>
              <a:defRPr/>
            </a:pPr>
            <a:r>
              <a:rPr lang="en-US" sz="1200" kern="1200" baseline="0" dirty="0" smtClean="0">
                <a:solidFill>
                  <a:schemeClr val="tx1"/>
                </a:solidFill>
                <a:latin typeface="Arial" charset="0"/>
                <a:ea typeface="+mn-ea"/>
                <a:cs typeface="+mn-cs"/>
              </a:rPr>
              <a:t>How to initiate conversations about end-of-life priorities </a:t>
            </a:r>
          </a:p>
          <a:p>
            <a:pPr marL="165261" indent="-165261" fontAlgn="auto">
              <a:spcBef>
                <a:spcPts val="0"/>
              </a:spcBef>
              <a:spcAft>
                <a:spcPts val="0"/>
              </a:spcAft>
              <a:buFont typeface="Arial" panose="020B0604020202020204" pitchFamily="34" charset="0"/>
              <a:buChar char="•"/>
              <a:defRPr/>
            </a:pPr>
            <a:r>
              <a:rPr lang="en-US" sz="1200" kern="1200" baseline="0" dirty="0" smtClean="0">
                <a:solidFill>
                  <a:schemeClr val="tx1"/>
                </a:solidFill>
                <a:latin typeface="Arial" charset="0"/>
                <a:ea typeface="+mn-ea"/>
                <a:cs typeface="+mn-cs"/>
              </a:rPr>
              <a:t>How to support those you serve in completing the ACP process </a:t>
            </a:r>
          </a:p>
          <a:p>
            <a:pPr marL="171425" indent="-171425" fontAlgn="auto">
              <a:spcBef>
                <a:spcPts val="0"/>
              </a:spcBef>
              <a:spcAft>
                <a:spcPts val="0"/>
              </a:spcAft>
              <a:buFont typeface="Arial" panose="020B0604020202020204" pitchFamily="34" charset="0"/>
              <a:buChar char="•"/>
              <a:defRPr/>
            </a:pPr>
            <a:endParaRPr lang="en-US" sz="1200" kern="1200" dirty="0" smtClean="0">
              <a:solidFill>
                <a:schemeClr val="tx1"/>
              </a:solidFill>
              <a:latin typeface="Arial" charset="0"/>
              <a:ea typeface="+mn-ea"/>
              <a:cs typeface="+mn-cs"/>
            </a:endParaRPr>
          </a:p>
          <a:p>
            <a:pPr fontAlgn="auto">
              <a:spcBef>
                <a:spcPts val="0"/>
              </a:spcBef>
              <a:spcAft>
                <a:spcPts val="0"/>
              </a:spcAft>
              <a:defRPr/>
            </a:pP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2</a:t>
            </a:fld>
            <a:endParaRPr lang="en-US"/>
          </a:p>
        </p:txBody>
      </p:sp>
    </p:spTree>
    <p:extLst>
      <p:ext uri="{BB962C8B-B14F-4D97-AF65-F5344CB8AC3E}">
        <p14:creationId xmlns:p14="http://schemas.microsoft.com/office/powerpoint/2010/main" val="168970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20</a:t>
            </a:fld>
            <a:endParaRPr lang="en-US"/>
          </a:p>
        </p:txBody>
      </p:sp>
    </p:spTree>
    <p:extLst>
      <p:ext uri="{BB962C8B-B14F-4D97-AF65-F5344CB8AC3E}">
        <p14:creationId xmlns:p14="http://schemas.microsoft.com/office/powerpoint/2010/main" val="653505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21</a:t>
            </a:fld>
            <a:endParaRPr lang="en-US"/>
          </a:p>
        </p:txBody>
      </p:sp>
    </p:spTree>
    <p:extLst>
      <p:ext uri="{BB962C8B-B14F-4D97-AF65-F5344CB8AC3E}">
        <p14:creationId xmlns:p14="http://schemas.microsoft.com/office/powerpoint/2010/main" val="322598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Partners in Caring – April 2016</a:t>
            </a:r>
            <a:endParaRPr lang="en-US" dirty="0"/>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23</a:t>
            </a:fld>
            <a:endParaRPr lang="en-US"/>
          </a:p>
        </p:txBody>
      </p:sp>
    </p:spTree>
    <p:extLst>
      <p:ext uri="{BB962C8B-B14F-4D97-AF65-F5344CB8AC3E}">
        <p14:creationId xmlns:p14="http://schemas.microsoft.com/office/powerpoint/2010/main" val="120007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Have one or two people share a story of their own</a:t>
            </a:r>
            <a:r>
              <a:rPr lang="en-US" baseline="0" dirty="0" smtClean="0"/>
              <a:t> – </a:t>
            </a:r>
            <a:r>
              <a:rPr lang="en-US" dirty="0" smtClean="0"/>
              <a:t>personal or professional</a:t>
            </a:r>
            <a:r>
              <a:rPr lang="en-US" baseline="0" dirty="0" smtClean="0"/>
              <a:t> – </a:t>
            </a:r>
            <a:r>
              <a:rPr lang="en-US" dirty="0" smtClean="0"/>
              <a:t>that demonstrates either how planning in advance was</a:t>
            </a:r>
            <a:r>
              <a:rPr lang="en-US" baseline="0" dirty="0" smtClean="0"/>
              <a:t> </a:t>
            </a:r>
            <a:r>
              <a:rPr lang="en-US" dirty="0" smtClean="0"/>
              <a:t>helpful or, alternatively, how lack of planning can lead to stress or harm.</a:t>
            </a:r>
          </a:p>
          <a:p>
            <a:pPr fontAlgn="auto">
              <a:spcBef>
                <a:spcPts val="0"/>
              </a:spcBef>
              <a:spcAft>
                <a:spcPts val="0"/>
              </a:spcAft>
              <a:defRPr/>
            </a:pPr>
            <a:endParaRPr lang="en-US" dirty="0" smtClean="0"/>
          </a:p>
          <a:p>
            <a:pPr fontAlgn="auto">
              <a:spcBef>
                <a:spcPts val="0"/>
              </a:spcBef>
              <a:spcAft>
                <a:spcPts val="0"/>
              </a:spcAft>
              <a:defRPr/>
            </a:pPr>
            <a:r>
              <a:rPr lang="en-US" baseline="0" dirty="0" smtClean="0"/>
              <a:t>Ask: “How can faith leaders be a part of this process in a way that could lead to better outcomes for those they serve?” </a:t>
            </a:r>
          </a:p>
          <a:p>
            <a:pPr fontAlgn="auto">
              <a:spcBef>
                <a:spcPts val="0"/>
              </a:spcBef>
              <a:spcAft>
                <a:spcPts val="0"/>
              </a:spcAft>
              <a:defRPr/>
            </a:pPr>
            <a:endParaRPr lang="en-US" baseline="0" dirty="0" smtClean="0"/>
          </a:p>
          <a:p>
            <a:pPr fontAlgn="auto">
              <a:spcBef>
                <a:spcPts val="0"/>
              </a:spcBef>
              <a:spcAft>
                <a:spcPts val="0"/>
              </a:spcAft>
              <a:defRPr/>
            </a:pPr>
            <a:r>
              <a:rPr lang="en-US" baseline="0" dirty="0" smtClean="0"/>
              <a:t>If no story is offered, be prepared with two composite stories – one illustrating the type of family stress or crisis that often occurs when wishes have not been discussed, and one showing how this same difficulty can be averted with a clear directive.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3</a:t>
            </a:fld>
            <a:endParaRPr lang="en-US"/>
          </a:p>
        </p:txBody>
      </p:sp>
    </p:spTree>
    <p:extLst>
      <p:ext uri="{BB962C8B-B14F-4D97-AF65-F5344CB8AC3E}">
        <p14:creationId xmlns:p14="http://schemas.microsoft.com/office/powerpoint/2010/main" val="175493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37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81F26FB3-9854-4FA7-B140-CF833F3557EA}" type="slidenum">
              <a:rPr lang="en-US" smtClean="0"/>
              <a:pPr/>
              <a:t>4</a:t>
            </a:fld>
            <a:endParaRPr lang="en-US" smtClean="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Times New Roman" pitchFamily="18" charset="0"/>
              </a:rPr>
              <a:t>Planning is </a:t>
            </a:r>
            <a:r>
              <a:rPr lang="en-US" sz="1400" dirty="0" smtClean="0">
                <a:latin typeface="Times New Roman" pitchFamily="18" charset="0"/>
              </a:rPr>
              <a:t>important.  But</a:t>
            </a:r>
            <a:r>
              <a:rPr lang="en-US" sz="1400" baseline="0" dirty="0" smtClean="0">
                <a:latin typeface="Times New Roman" pitchFamily="18" charset="0"/>
              </a:rPr>
              <a:t> </a:t>
            </a:r>
            <a:r>
              <a:rPr lang="en-US" sz="1400" dirty="0" smtClean="0">
                <a:latin typeface="Times New Roman" pitchFamily="18" charset="0"/>
              </a:rPr>
              <a:t>whether </a:t>
            </a:r>
            <a:r>
              <a:rPr lang="en-US" sz="1400" dirty="0">
                <a:latin typeface="Times New Roman" pitchFamily="18" charset="0"/>
              </a:rPr>
              <a:t>you make plans or not, </a:t>
            </a:r>
            <a:r>
              <a:rPr lang="en-US" sz="1400" dirty="0" smtClean="0">
                <a:latin typeface="Times New Roman" pitchFamily="18" charset="0"/>
              </a:rPr>
              <a:t>in most cases decisions </a:t>
            </a:r>
            <a:r>
              <a:rPr lang="en-US" sz="1400" dirty="0">
                <a:latin typeface="Times New Roman" pitchFamily="18" charset="0"/>
              </a:rPr>
              <a:t>about </a:t>
            </a:r>
            <a:r>
              <a:rPr lang="en-US" sz="1400" dirty="0" smtClean="0">
                <a:latin typeface="Times New Roman" pitchFamily="18" charset="0"/>
              </a:rPr>
              <a:t>what care you receive will still need </a:t>
            </a:r>
            <a:r>
              <a:rPr lang="en-US" sz="1400" dirty="0">
                <a:latin typeface="Times New Roman" pitchFamily="18" charset="0"/>
              </a:rPr>
              <a:t>to be </a:t>
            </a:r>
            <a:r>
              <a:rPr lang="en-US" sz="1400" dirty="0" smtClean="0">
                <a:latin typeface="Times New Roman" pitchFamily="18" charset="0"/>
              </a:rPr>
              <a:t>made.</a:t>
            </a:r>
            <a:endParaRPr lang="en-US" sz="1400" dirty="0">
              <a:latin typeface="Times New Roman" pitchFamily="18" charset="0"/>
            </a:endParaRPr>
          </a:p>
          <a:p>
            <a:pPr eaLnBrk="1" hangingPunct="1">
              <a:buFontTx/>
              <a:buNone/>
            </a:pPr>
            <a:endParaRPr lang="en-US" sz="1400" dirty="0">
              <a:latin typeface="Times New Roman" pitchFamily="18" charset="0"/>
            </a:endParaRPr>
          </a:p>
          <a:p>
            <a:pPr eaLnBrk="1" hangingPunct="1"/>
            <a:r>
              <a:rPr lang="en-US" sz="1400" dirty="0" smtClean="0">
                <a:latin typeface="Times New Roman" pitchFamily="18" charset="0"/>
              </a:rPr>
              <a:t>Research has shown that:</a:t>
            </a:r>
            <a:endParaRPr lang="en-US" sz="1400" dirty="0">
              <a:latin typeface="Times New Roman" pitchFamily="18" charset="0"/>
            </a:endParaRPr>
          </a:p>
          <a:p>
            <a:pPr marL="285750" indent="-285750" eaLnBrk="1" hangingPunct="1">
              <a:buFont typeface="Arial" panose="020B0604020202020204" pitchFamily="34" charset="0"/>
              <a:buChar char="•"/>
            </a:pPr>
            <a:r>
              <a:rPr lang="en-US" sz="1400" dirty="0">
                <a:latin typeface="Times New Roman" pitchFamily="18" charset="0"/>
              </a:rPr>
              <a:t>M</a:t>
            </a:r>
            <a:r>
              <a:rPr lang="en-US" sz="1400" dirty="0" smtClean="0">
                <a:latin typeface="Times New Roman" pitchFamily="18" charset="0"/>
              </a:rPr>
              <a:t>ore </a:t>
            </a:r>
            <a:r>
              <a:rPr lang="en-US" sz="1400" dirty="0">
                <a:latin typeface="Times New Roman" pitchFamily="18" charset="0"/>
              </a:rPr>
              <a:t>than half of patients are unable to participate in </a:t>
            </a:r>
            <a:r>
              <a:rPr lang="en-US" sz="1400" dirty="0" smtClean="0">
                <a:latin typeface="Times New Roman" pitchFamily="18" charset="0"/>
              </a:rPr>
              <a:t>end-of-life decisions </a:t>
            </a:r>
            <a:r>
              <a:rPr lang="en-US" sz="1400" dirty="0">
                <a:latin typeface="Times New Roman" pitchFamily="18" charset="0"/>
              </a:rPr>
              <a:t>at the time they are being considered. They are often too sick, suffering from dementia, or </a:t>
            </a:r>
            <a:r>
              <a:rPr lang="en-US" sz="1400" dirty="0" smtClean="0">
                <a:latin typeface="Times New Roman" pitchFamily="18" charset="0"/>
              </a:rPr>
              <a:t>unconscious. </a:t>
            </a:r>
          </a:p>
          <a:p>
            <a:pPr marL="285750" indent="-285750" eaLnBrk="1" hangingPunct="1">
              <a:buFont typeface="Arial" panose="020B0604020202020204" pitchFamily="34" charset="0"/>
              <a:buChar char="•"/>
            </a:pPr>
            <a:r>
              <a:rPr lang="en-US" sz="1400" dirty="0" smtClean="0">
                <a:latin typeface="Times New Roman" pitchFamily="18" charset="0"/>
              </a:rPr>
              <a:t>The health system we have created supports treatment – we wouldn’t want it any other way! Yet when health professionals are uncertain about what the patient would want, the default is to treat, </a:t>
            </a:r>
            <a:r>
              <a:rPr lang="en-US" sz="1400" b="1" u="none" dirty="0" smtClean="0">
                <a:latin typeface="Times New Roman" pitchFamily="18" charset="0"/>
              </a:rPr>
              <a:t>even if the patient wouldn’t want the treatment</a:t>
            </a:r>
            <a:r>
              <a:rPr lang="en-US" sz="1400" dirty="0" smtClean="0">
                <a:latin typeface="Times New Roman" pitchFamily="18" charset="0"/>
              </a:rPr>
              <a:t>.</a:t>
            </a:r>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dirty="0" smtClean="0">
                <a:latin typeface="Times New Roman" pitchFamily="18" charset="0"/>
              </a:rPr>
              <a:t>If </a:t>
            </a:r>
            <a:r>
              <a:rPr lang="en-US" sz="1400" dirty="0">
                <a:latin typeface="Times New Roman" pitchFamily="18" charset="0"/>
              </a:rPr>
              <a:t>they have not talked with </a:t>
            </a:r>
            <a:r>
              <a:rPr lang="en-US" sz="1400" dirty="0" smtClean="0">
                <a:latin typeface="Times New Roman" pitchFamily="18" charset="0"/>
              </a:rPr>
              <a:t>the patient </a:t>
            </a:r>
            <a:r>
              <a:rPr lang="en-US" sz="1400" dirty="0">
                <a:latin typeface="Times New Roman" pitchFamily="18" charset="0"/>
              </a:rPr>
              <a:t>about his/her wishes, neither health professionals </a:t>
            </a:r>
            <a:r>
              <a:rPr lang="en-US" sz="1400" u="none" dirty="0">
                <a:latin typeface="Times New Roman" pitchFamily="18" charset="0"/>
              </a:rPr>
              <a:t>nor even loved ones </a:t>
            </a:r>
            <a:r>
              <a:rPr lang="en-US" sz="1400" dirty="0">
                <a:latin typeface="Times New Roman" pitchFamily="18" charset="0"/>
              </a:rPr>
              <a:t>can </a:t>
            </a:r>
            <a:r>
              <a:rPr lang="en-US" sz="1400" b="1" dirty="0">
                <a:latin typeface="Times New Roman" pitchFamily="18" charset="0"/>
              </a:rPr>
              <a:t>reliably</a:t>
            </a:r>
            <a:r>
              <a:rPr lang="en-US" sz="1400" dirty="0">
                <a:latin typeface="Times New Roman" pitchFamily="18" charset="0"/>
              </a:rPr>
              <a:t> predict the patient’s wishes</a:t>
            </a:r>
            <a:r>
              <a:rPr lang="en-US" sz="1400" dirty="0" smtClean="0">
                <a:latin typeface="Times New Roman" pitchFamily="18" charset="0"/>
              </a:rPr>
              <a:t>.</a:t>
            </a:r>
            <a:br>
              <a:rPr lang="en-US" sz="1400" dirty="0" smtClean="0">
                <a:latin typeface="Times New Roman" pitchFamily="18" charset="0"/>
              </a:rPr>
            </a:br>
            <a:r>
              <a:rPr lang="en-US" sz="1400" dirty="0" smtClean="0">
                <a:latin typeface="Times New Roman" pitchFamily="18" charset="0"/>
              </a:rPr>
              <a:t/>
            </a:r>
            <a:br>
              <a:rPr lang="en-US" sz="1400" dirty="0" smtClean="0">
                <a:latin typeface="Times New Roman" pitchFamily="18" charset="0"/>
              </a:rPr>
            </a:br>
            <a:r>
              <a:rPr lang="en-US" sz="1400" b="1" dirty="0" smtClean="0">
                <a:latin typeface="Times New Roman" pitchFamily="18" charset="0"/>
              </a:rPr>
              <a:t>Discussion: </a:t>
            </a:r>
            <a:r>
              <a:rPr lang="en-US" sz="1200" b="1" dirty="0" smtClean="0">
                <a:latin typeface="Times New Roman" pitchFamily="18" charset="0"/>
              </a:rPr>
              <a:t>What is often the effect of these</a:t>
            </a:r>
            <a:r>
              <a:rPr lang="en-US" sz="1200" b="1" baseline="0" dirty="0" smtClean="0">
                <a:latin typeface="Times New Roman" pitchFamily="18" charset="0"/>
              </a:rPr>
              <a:t> factors</a:t>
            </a:r>
            <a:r>
              <a:rPr lang="en-US" sz="1200" b="1" dirty="0" smtClean="0">
                <a:latin typeface="Times New Roman" pitchFamily="18" charset="0"/>
              </a:rPr>
              <a:t> on loved ones left</a:t>
            </a:r>
            <a:r>
              <a:rPr lang="en-US" sz="1200" b="1" baseline="0" dirty="0" smtClean="0">
                <a:latin typeface="Times New Roman" pitchFamily="18" charset="0"/>
              </a:rPr>
              <a:t> struggling with decisions</a:t>
            </a:r>
            <a:r>
              <a:rPr lang="en-US" sz="1200" b="1" dirty="0" smtClean="0">
                <a:latin typeface="Times New Roman" pitchFamily="18" charset="0"/>
              </a:rPr>
              <a:t>? (Allow</a:t>
            </a:r>
            <a:r>
              <a:rPr lang="en-US" sz="1200" b="1" baseline="0" dirty="0" smtClean="0">
                <a:latin typeface="Times New Roman" pitchFamily="18" charset="0"/>
              </a:rPr>
              <a:t> time for people to share examples, if they offer them.) </a:t>
            </a:r>
            <a:endParaRPr lang="en-US" sz="1200" b="1" dirty="0" smtClean="0">
              <a:latin typeface="Times New Roman" pitchFamily="18" charset="0"/>
            </a:endParaRPr>
          </a:p>
          <a:p>
            <a:pPr marL="0" indent="0" eaLnBrk="1" hangingPunct="1">
              <a:buFont typeface="Arial" panose="020B0604020202020204" pitchFamily="34" charset="0"/>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r>
              <a:rPr lang="en-US" smtClean="0"/>
              <a:t>Partners in Caring - April, 2012</a:t>
            </a: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27">
              <a:defRPr>
                <a:solidFill>
                  <a:schemeClr val="tx1"/>
                </a:solidFill>
                <a:latin typeface="Arial" charset="0"/>
              </a:defRPr>
            </a:lvl1pPr>
            <a:lvl2pPr marL="716130" indent="-275434" defTabSz="928827">
              <a:defRPr>
                <a:solidFill>
                  <a:schemeClr val="tx1"/>
                </a:solidFill>
                <a:latin typeface="Arial" charset="0"/>
              </a:defRPr>
            </a:lvl2pPr>
            <a:lvl3pPr marL="1101738" indent="-220348" defTabSz="928827">
              <a:defRPr>
                <a:solidFill>
                  <a:schemeClr val="tx1"/>
                </a:solidFill>
                <a:latin typeface="Arial" charset="0"/>
              </a:defRPr>
            </a:lvl3pPr>
            <a:lvl4pPr marL="1542433" indent="-220348" defTabSz="928827">
              <a:defRPr>
                <a:solidFill>
                  <a:schemeClr val="tx1"/>
                </a:solidFill>
                <a:latin typeface="Arial" charset="0"/>
              </a:defRPr>
            </a:lvl4pPr>
            <a:lvl5pPr marL="1983128" indent="-220348" defTabSz="928827">
              <a:defRPr>
                <a:solidFill>
                  <a:schemeClr val="tx1"/>
                </a:solidFill>
                <a:latin typeface="Arial" charset="0"/>
              </a:defRPr>
            </a:lvl5pPr>
            <a:lvl6pPr marL="2423823" indent="-220348" defTabSz="928827" eaLnBrk="0" fontAlgn="base" hangingPunct="0">
              <a:spcBef>
                <a:spcPct val="0"/>
              </a:spcBef>
              <a:spcAft>
                <a:spcPct val="0"/>
              </a:spcAft>
              <a:defRPr>
                <a:solidFill>
                  <a:schemeClr val="tx1"/>
                </a:solidFill>
                <a:latin typeface="Arial" charset="0"/>
              </a:defRPr>
            </a:lvl6pPr>
            <a:lvl7pPr marL="2864518" indent="-220348" defTabSz="928827" eaLnBrk="0" fontAlgn="base" hangingPunct="0">
              <a:spcBef>
                <a:spcPct val="0"/>
              </a:spcBef>
              <a:spcAft>
                <a:spcPct val="0"/>
              </a:spcAft>
              <a:defRPr>
                <a:solidFill>
                  <a:schemeClr val="tx1"/>
                </a:solidFill>
                <a:latin typeface="Arial" charset="0"/>
              </a:defRPr>
            </a:lvl7pPr>
            <a:lvl8pPr marL="3305213" indent="-220348" defTabSz="928827" eaLnBrk="0" fontAlgn="base" hangingPunct="0">
              <a:spcBef>
                <a:spcPct val="0"/>
              </a:spcBef>
              <a:spcAft>
                <a:spcPct val="0"/>
              </a:spcAft>
              <a:defRPr>
                <a:solidFill>
                  <a:schemeClr val="tx1"/>
                </a:solidFill>
                <a:latin typeface="Arial" charset="0"/>
              </a:defRPr>
            </a:lvl8pPr>
            <a:lvl9pPr marL="3745908" indent="-220348" defTabSz="928827" eaLnBrk="0" fontAlgn="base" hangingPunct="0">
              <a:spcBef>
                <a:spcPct val="0"/>
              </a:spcBef>
              <a:spcAft>
                <a:spcPct val="0"/>
              </a:spcAft>
              <a:defRPr>
                <a:solidFill>
                  <a:schemeClr val="tx1"/>
                </a:solidFill>
                <a:latin typeface="Arial" charset="0"/>
              </a:defRPr>
            </a:lvl9pPr>
          </a:lstStyle>
          <a:p>
            <a:fld id="{1764BE2A-9588-4D53-951D-C44F2A89D556}" type="slidenum">
              <a:rPr lang="en-US" smtClean="0"/>
              <a:pPr/>
              <a:t>5</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Times New Roman" pitchFamily="18" charset="0"/>
              </a:rPr>
              <a:t>The term “Advance </a:t>
            </a:r>
            <a:r>
              <a:rPr lang="en-US" sz="1400" dirty="0">
                <a:latin typeface="Times New Roman" pitchFamily="18" charset="0"/>
              </a:rPr>
              <a:t>Care </a:t>
            </a:r>
            <a:r>
              <a:rPr lang="en-US" sz="1400" dirty="0" smtClean="0">
                <a:latin typeface="Times New Roman" pitchFamily="18" charset="0"/>
              </a:rPr>
              <a:t>Planning”  evolved to describe the entire process of thinking about, talking about, and writing down care wishes in a legal document,</a:t>
            </a:r>
            <a:r>
              <a:rPr lang="en-US" sz="1400" baseline="0" dirty="0" smtClean="0">
                <a:latin typeface="Times New Roman" pitchFamily="18" charset="0"/>
              </a:rPr>
              <a:t> and then reviewing them periodically as things change. </a:t>
            </a:r>
            <a:r>
              <a:rPr lang="en-US" sz="1400" dirty="0" smtClean="0">
                <a:latin typeface="Times New Roman" pitchFamily="18" charset="0"/>
              </a:rPr>
              <a:t>The term acknowledges that effective attention to end-of-life care wishes involves much more than filling out a form. </a:t>
            </a:r>
          </a:p>
          <a:p>
            <a:pPr eaLnBrk="1" hangingPunct="1"/>
            <a:endParaRPr lang="en-US" sz="1400" dirty="0" smtClean="0">
              <a:latin typeface="Times New Roman" pitchFamily="18" charset="0"/>
            </a:endParaRPr>
          </a:p>
          <a:p>
            <a:pPr eaLnBrk="1" hangingPunct="1"/>
            <a:r>
              <a:rPr lang="en-US" sz="1400" dirty="0" smtClean="0">
                <a:latin typeface="Times New Roman" pitchFamily="18" charset="0"/>
              </a:rPr>
              <a:t>The advance care planning process </a:t>
            </a:r>
            <a:r>
              <a:rPr lang="en-US" sz="1400" dirty="0">
                <a:latin typeface="Times New Roman" pitchFamily="18" charset="0"/>
              </a:rPr>
              <a:t>includes the following </a:t>
            </a:r>
            <a:r>
              <a:rPr lang="en-US" sz="1400" dirty="0" smtClean="0">
                <a:latin typeface="Times New Roman" pitchFamily="18" charset="0"/>
              </a:rPr>
              <a:t>steps:</a:t>
            </a:r>
          </a:p>
          <a:p>
            <a:pPr eaLnBrk="1" hangingPunct="1"/>
            <a:endParaRPr lang="en-US" sz="1400" dirty="0" smtClean="0">
              <a:latin typeface="Times New Roman" pitchFamily="18" charset="0"/>
            </a:endParaRPr>
          </a:p>
          <a:p>
            <a:pPr marL="285750" indent="-285750" eaLnBrk="1" hangingPunct="1">
              <a:buFont typeface="Arial" panose="020B0604020202020204" pitchFamily="34" charset="0"/>
              <a:buChar char="•"/>
            </a:pPr>
            <a:r>
              <a:rPr lang="en-US" sz="1400" dirty="0" smtClean="0">
                <a:latin typeface="Times New Roman" pitchFamily="18" charset="0"/>
              </a:rPr>
              <a:t>Reflecting</a:t>
            </a:r>
            <a:r>
              <a:rPr lang="en-US" sz="1400" baseline="0" dirty="0" smtClean="0">
                <a:latin typeface="Times New Roman" pitchFamily="18" charset="0"/>
              </a:rPr>
              <a:t> about</a:t>
            </a:r>
            <a:r>
              <a:rPr lang="en-US" sz="1400" dirty="0" smtClean="0">
                <a:latin typeface="Times New Roman" pitchFamily="18" charset="0"/>
              </a:rPr>
              <a:t> </a:t>
            </a:r>
            <a:r>
              <a:rPr lang="en-US" sz="1400" dirty="0">
                <a:latin typeface="Times New Roman" pitchFamily="18" charset="0"/>
              </a:rPr>
              <a:t>your wishes for care </a:t>
            </a:r>
            <a:r>
              <a:rPr lang="en-US" sz="1400" baseline="0" dirty="0" smtClean="0">
                <a:latin typeface="Times New Roman" pitchFamily="18" charset="0"/>
              </a:rPr>
              <a:t>– </a:t>
            </a:r>
            <a:r>
              <a:rPr lang="en-US" sz="1400" dirty="0" smtClean="0">
                <a:latin typeface="Times New Roman" pitchFamily="18" charset="0"/>
              </a:rPr>
              <a:t>based on your experiences</a:t>
            </a:r>
            <a:r>
              <a:rPr lang="en-US" sz="1400" baseline="0" dirty="0" smtClean="0">
                <a:latin typeface="Times New Roman" pitchFamily="18" charset="0"/>
              </a:rPr>
              <a:t> and </a:t>
            </a:r>
            <a:r>
              <a:rPr lang="en-US" sz="1400" dirty="0" smtClean="0">
                <a:latin typeface="Times New Roman" pitchFamily="18" charset="0"/>
              </a:rPr>
              <a:t>your </a:t>
            </a:r>
            <a:r>
              <a:rPr lang="en-US" sz="1400" dirty="0">
                <a:latin typeface="Times New Roman" pitchFamily="18" charset="0"/>
              </a:rPr>
              <a:t>cultural and </a:t>
            </a:r>
            <a:r>
              <a:rPr lang="en-US" sz="1400" dirty="0" smtClean="0">
                <a:latin typeface="Times New Roman" pitchFamily="18" charset="0"/>
              </a:rPr>
              <a:t>spiritual </a:t>
            </a:r>
            <a:r>
              <a:rPr lang="en-US" sz="1400" dirty="0">
                <a:latin typeface="Times New Roman" pitchFamily="18" charset="0"/>
              </a:rPr>
              <a:t>views and </a:t>
            </a:r>
            <a:r>
              <a:rPr lang="en-US" sz="1400" dirty="0" smtClean="0">
                <a:latin typeface="Times New Roman" pitchFamily="18" charset="0"/>
              </a:rPr>
              <a:t>values.</a:t>
            </a:r>
          </a:p>
          <a:p>
            <a:pPr marL="285750" indent="-285750" eaLnBrk="1" hangingPunct="1">
              <a:buFont typeface="Arial" panose="020B0604020202020204" pitchFamily="34" charset="0"/>
              <a:buChar char="•"/>
            </a:pPr>
            <a:r>
              <a:rPr lang="en-US" sz="1400" dirty="0" smtClean="0">
                <a:latin typeface="Times New Roman" pitchFamily="18" charset="0"/>
              </a:rPr>
              <a:t>Selecting </a:t>
            </a:r>
            <a:r>
              <a:rPr lang="en-US" sz="1400" dirty="0">
                <a:latin typeface="Times New Roman" pitchFamily="18" charset="0"/>
              </a:rPr>
              <a:t>a person to make decisions for you when you are not able to make your </a:t>
            </a:r>
            <a:r>
              <a:rPr lang="en-US" sz="1400" dirty="0" smtClean="0">
                <a:latin typeface="Times New Roman" pitchFamily="18" charset="0"/>
              </a:rPr>
              <a:t>own.</a:t>
            </a:r>
          </a:p>
          <a:p>
            <a:pPr marL="285750" indent="-285750" eaLnBrk="1" hangingPunct="1">
              <a:buFont typeface="Arial" panose="020B0604020202020204" pitchFamily="34" charset="0"/>
              <a:buChar char="•"/>
            </a:pPr>
            <a:r>
              <a:rPr lang="en-US" sz="1400" dirty="0" smtClean="0">
                <a:latin typeface="Times New Roman" pitchFamily="18" charset="0"/>
              </a:rPr>
              <a:t>Discussing </a:t>
            </a:r>
            <a:r>
              <a:rPr lang="en-US" sz="1400" dirty="0">
                <a:latin typeface="Times New Roman" pitchFamily="18" charset="0"/>
              </a:rPr>
              <a:t>your wishes with </a:t>
            </a:r>
            <a:r>
              <a:rPr lang="en-US" sz="1400" dirty="0" smtClean="0">
                <a:latin typeface="Times New Roman" pitchFamily="18" charset="0"/>
              </a:rPr>
              <a:t>your agent </a:t>
            </a:r>
            <a:r>
              <a:rPr lang="en-US" sz="1400" dirty="0">
                <a:latin typeface="Times New Roman" pitchFamily="18" charset="0"/>
              </a:rPr>
              <a:t>and other loved ones</a:t>
            </a:r>
            <a:r>
              <a:rPr lang="en-US" sz="1400" dirty="0" smtClean="0">
                <a:latin typeface="Times New Roman" pitchFamily="18" charset="0"/>
              </a:rPr>
              <a:t>.</a:t>
            </a:r>
          </a:p>
          <a:p>
            <a:pPr marL="285750" indent="-285750" eaLnBrk="1" hangingPunct="1">
              <a:buFont typeface="Arial" panose="020B0604020202020204" pitchFamily="34" charset="0"/>
              <a:buChar char="•"/>
            </a:pPr>
            <a:r>
              <a:rPr lang="en-US" sz="1400" dirty="0" smtClean="0">
                <a:latin typeface="Times New Roman" pitchFamily="18" charset="0"/>
              </a:rPr>
              <a:t>Documenting </a:t>
            </a:r>
            <a:r>
              <a:rPr lang="en-US" sz="1400" dirty="0">
                <a:latin typeface="Times New Roman" pitchFamily="18" charset="0"/>
              </a:rPr>
              <a:t>your wishes on an Advance Directive </a:t>
            </a:r>
            <a:r>
              <a:rPr lang="en-US" sz="1400" dirty="0" smtClean="0">
                <a:latin typeface="Times New Roman" pitchFamily="18" charset="0"/>
              </a:rPr>
              <a:t>document.</a:t>
            </a:r>
          </a:p>
          <a:p>
            <a:pPr marL="285750" indent="-285750" eaLnBrk="1" hangingPunct="1">
              <a:buFont typeface="Arial" panose="020B0604020202020204" pitchFamily="34" charset="0"/>
              <a:buChar char="•"/>
            </a:pPr>
            <a:r>
              <a:rPr lang="en-US" sz="1400" dirty="0" smtClean="0">
                <a:latin typeface="Times New Roman" pitchFamily="18" charset="0"/>
              </a:rPr>
              <a:t>Giving </a:t>
            </a:r>
            <a:r>
              <a:rPr lang="en-US" sz="1400" dirty="0">
                <a:latin typeface="Times New Roman" pitchFamily="18" charset="0"/>
              </a:rPr>
              <a:t>copies to </a:t>
            </a:r>
            <a:r>
              <a:rPr lang="en-US" sz="1400" dirty="0" smtClean="0">
                <a:latin typeface="Times New Roman" pitchFamily="18" charset="0"/>
              </a:rPr>
              <a:t>your agent, healthcare provider, </a:t>
            </a:r>
            <a:r>
              <a:rPr lang="en-US" sz="1400" dirty="0">
                <a:latin typeface="Times New Roman" pitchFamily="18" charset="0"/>
              </a:rPr>
              <a:t>and loved </a:t>
            </a:r>
            <a:r>
              <a:rPr lang="en-US" sz="1400" dirty="0" smtClean="0">
                <a:latin typeface="Times New Roman" pitchFamily="18" charset="0"/>
              </a:rPr>
              <a:t>ones.</a:t>
            </a:r>
          </a:p>
          <a:p>
            <a:pPr marL="285750" indent="-285750" eaLnBrk="1" hangingPunct="1">
              <a:buFont typeface="Arial" panose="020B0604020202020204" pitchFamily="34" charset="0"/>
              <a:buChar char="•"/>
            </a:pPr>
            <a:r>
              <a:rPr lang="en-US" sz="1400" dirty="0" smtClean="0">
                <a:latin typeface="Times New Roman" pitchFamily="18" charset="0"/>
              </a:rPr>
              <a:t>Periodically reviewing </a:t>
            </a:r>
            <a:r>
              <a:rPr lang="en-US" sz="1400" dirty="0">
                <a:latin typeface="Times New Roman" pitchFamily="18" charset="0"/>
              </a:rPr>
              <a:t>and </a:t>
            </a:r>
            <a:r>
              <a:rPr lang="en-US" sz="1400" dirty="0" smtClean="0">
                <a:latin typeface="Times New Roman" pitchFamily="18" charset="0"/>
              </a:rPr>
              <a:t>editing your Advance Directive,</a:t>
            </a:r>
            <a:r>
              <a:rPr lang="en-US" sz="1400" baseline="0" dirty="0" smtClean="0">
                <a:latin typeface="Times New Roman" pitchFamily="18" charset="0"/>
              </a:rPr>
              <a:t> whenever </a:t>
            </a:r>
            <a:r>
              <a:rPr lang="en-US" sz="1400" dirty="0" smtClean="0">
                <a:latin typeface="Times New Roman" pitchFamily="18" charset="0"/>
              </a:rPr>
              <a:t>things </a:t>
            </a:r>
            <a:r>
              <a:rPr lang="en-US" sz="1400" dirty="0">
                <a:latin typeface="Times New Roman" pitchFamily="18" charset="0"/>
              </a:rPr>
              <a:t>change.</a:t>
            </a:r>
          </a:p>
          <a:p>
            <a:pPr eaLnBrk="1" hangingPunct="1">
              <a:buFontTx/>
              <a:buNone/>
            </a:pPr>
            <a:endParaRPr lang="en-US" sz="14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Dr. </a:t>
            </a:r>
            <a:r>
              <a:rPr lang="en-US" sz="1200" b="0" kern="1200" dirty="0" err="1" smtClean="0">
                <a:solidFill>
                  <a:schemeClr val="tx1"/>
                </a:solidFill>
                <a:effectLst/>
                <a:latin typeface="Arial" charset="0"/>
                <a:ea typeface="+mn-ea"/>
                <a:cs typeface="+mn-cs"/>
              </a:rPr>
              <a:t>Atul</a:t>
            </a:r>
            <a:r>
              <a:rPr lang="en-US" sz="1200" b="0" kern="1200" dirty="0" smtClean="0">
                <a:solidFill>
                  <a:schemeClr val="tx1"/>
                </a:solidFill>
                <a:effectLst/>
                <a:latin typeface="Arial" charset="0"/>
                <a:ea typeface="+mn-ea"/>
                <a:cs typeface="+mn-cs"/>
              </a:rPr>
              <a:t> </a:t>
            </a:r>
            <a:r>
              <a:rPr lang="en-US" sz="1200" b="0" kern="1200" dirty="0" err="1" smtClean="0">
                <a:solidFill>
                  <a:schemeClr val="tx1"/>
                </a:solidFill>
                <a:effectLst/>
                <a:latin typeface="Arial" charset="0"/>
                <a:ea typeface="+mn-ea"/>
                <a:cs typeface="+mn-cs"/>
              </a:rPr>
              <a:t>Gawande</a:t>
            </a:r>
            <a:r>
              <a:rPr lang="en-US" sz="1200" b="0" kern="1200" dirty="0" smtClean="0">
                <a:solidFill>
                  <a:schemeClr val="tx1"/>
                </a:solidFill>
                <a:effectLst/>
                <a:latin typeface="Arial" charset="0"/>
                <a:ea typeface="+mn-ea"/>
                <a:cs typeface="+mn-cs"/>
              </a:rPr>
              <a:t>,</a:t>
            </a:r>
            <a:r>
              <a:rPr lang="en-US" sz="1200" b="0" kern="1200" baseline="0" dirty="0" smtClean="0">
                <a:solidFill>
                  <a:schemeClr val="tx1"/>
                </a:solidFill>
                <a:effectLst/>
                <a:latin typeface="Arial" charset="0"/>
                <a:ea typeface="+mn-ea"/>
                <a:cs typeface="+mn-cs"/>
              </a:rPr>
              <a:t> in his book “Being Mortal, has taken a frank look at the way the medical profession so often fails to provide care at the end of life that is based on people’s goals and priorities. </a:t>
            </a:r>
          </a:p>
          <a:p>
            <a:endParaRPr lang="en-US" sz="1200" b="0" kern="1200" baseline="0" dirty="0" smtClean="0">
              <a:solidFill>
                <a:schemeClr val="tx1"/>
              </a:solidFill>
              <a:effectLst/>
              <a:latin typeface="Arial" charset="0"/>
              <a:ea typeface="+mn-ea"/>
              <a:cs typeface="+mn-cs"/>
            </a:endParaRPr>
          </a:p>
          <a:p>
            <a:r>
              <a:rPr lang="en-US" sz="1200" b="0" kern="1200" baseline="0" dirty="0" smtClean="0">
                <a:solidFill>
                  <a:schemeClr val="tx1"/>
                </a:solidFill>
                <a:effectLst/>
                <a:latin typeface="Arial" charset="0"/>
                <a:ea typeface="+mn-ea"/>
                <a:cs typeface="+mn-cs"/>
              </a:rPr>
              <a:t>He </a:t>
            </a:r>
            <a:r>
              <a:rPr lang="en-US" sz="1200" kern="1200" dirty="0" smtClean="0">
                <a:solidFill>
                  <a:schemeClr val="tx1"/>
                </a:solidFill>
                <a:effectLst/>
                <a:latin typeface="Arial" charset="0"/>
                <a:ea typeface="+mn-ea"/>
                <a:cs typeface="+mn-cs"/>
              </a:rPr>
              <a:t>reminds us that: </a:t>
            </a:r>
          </a:p>
          <a:p>
            <a:pPr marL="171450" lvl="0" indent="-171450">
              <a:buFont typeface="Arial"/>
              <a:buChar char="•"/>
            </a:pPr>
            <a:r>
              <a:rPr lang="en-US" sz="1200" kern="1200" dirty="0" smtClean="0">
                <a:solidFill>
                  <a:schemeClr val="tx1"/>
                </a:solidFill>
                <a:effectLst/>
                <a:latin typeface="Arial" charset="0"/>
                <a:ea typeface="+mn-ea"/>
                <a:cs typeface="+mn-cs"/>
              </a:rPr>
              <a:t>People have many priorities besides living longer</a:t>
            </a:r>
          </a:p>
          <a:p>
            <a:pPr marL="171450" lvl="0" indent="-171450">
              <a:buFont typeface="Arial"/>
              <a:buChar char="•"/>
            </a:pPr>
            <a:r>
              <a:rPr lang="en-US" sz="1200" kern="1200" dirty="0" smtClean="0">
                <a:solidFill>
                  <a:schemeClr val="tx1"/>
                </a:solidFill>
                <a:effectLst/>
                <a:latin typeface="Arial" charset="0"/>
                <a:ea typeface="+mn-ea"/>
                <a:cs typeface="+mn-cs"/>
              </a:rPr>
              <a:t>So often we don’t ask what they are</a:t>
            </a:r>
          </a:p>
          <a:p>
            <a:pPr marL="171450" lvl="0" indent="-171450">
              <a:buFont typeface="Arial"/>
              <a:buChar char="•"/>
            </a:pPr>
            <a:r>
              <a:rPr lang="en-US" sz="1200" kern="1200" dirty="0" smtClean="0">
                <a:solidFill>
                  <a:schemeClr val="tx1"/>
                </a:solidFill>
                <a:effectLst/>
                <a:latin typeface="Arial" charset="0"/>
                <a:ea typeface="+mn-ea"/>
                <a:cs typeface="+mn-cs"/>
              </a:rPr>
              <a:t>Patients and families who do have the conversations have better outcomes,</a:t>
            </a:r>
            <a:r>
              <a:rPr lang="en-US" sz="1200" kern="1200" baseline="0" dirty="0" smtClean="0">
                <a:solidFill>
                  <a:schemeClr val="tx1"/>
                </a:solidFill>
                <a:effectLst/>
                <a:latin typeface="Arial" charset="0"/>
                <a:ea typeface="+mn-ea"/>
                <a:cs typeface="+mn-cs"/>
              </a:rPr>
              <a:t> because </a:t>
            </a:r>
            <a:r>
              <a:rPr lang="en-US" sz="1200" kern="1200" dirty="0" smtClean="0">
                <a:solidFill>
                  <a:schemeClr val="tx1"/>
                </a:solidFill>
                <a:effectLst/>
                <a:latin typeface="Arial" charset="0"/>
                <a:ea typeface="+mn-ea"/>
                <a:cs typeface="+mn-cs"/>
              </a:rPr>
              <a:t>well-being goes far beyond the illness</a:t>
            </a:r>
          </a:p>
          <a:p>
            <a:pPr marL="171450" lvl="0" indent="-171450">
              <a:buFont typeface="Arial"/>
              <a:buChar char="•"/>
            </a:pPr>
            <a:r>
              <a:rPr lang="en-US" sz="1200" kern="1200" dirty="0" smtClean="0">
                <a:solidFill>
                  <a:schemeClr val="tx1"/>
                </a:solidFill>
                <a:effectLst/>
                <a:latin typeface="Arial" charset="0"/>
                <a:ea typeface="+mn-ea"/>
                <a:cs typeface="+mn-cs"/>
              </a:rPr>
              <a:t>Spirituality and people’s values have been left out of the equation and we are now learning how to bring them back. </a:t>
            </a:r>
          </a:p>
          <a:p>
            <a:pPr marL="0" lvl="0" indent="0">
              <a:buFont typeface="Arial"/>
              <a:buNone/>
            </a:pP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According to </a:t>
            </a:r>
            <a:r>
              <a:rPr lang="en-US" sz="1200" b="1" kern="1200" dirty="0" err="1" smtClean="0">
                <a:solidFill>
                  <a:schemeClr val="tx1"/>
                </a:solidFill>
                <a:effectLst/>
                <a:latin typeface="Arial" charset="0"/>
                <a:ea typeface="+mn-ea"/>
                <a:cs typeface="+mn-cs"/>
              </a:rPr>
              <a:t>Atul</a:t>
            </a:r>
            <a:r>
              <a:rPr lang="en-US" sz="1200" b="1" kern="1200" dirty="0" smtClean="0">
                <a:solidFill>
                  <a:schemeClr val="tx1"/>
                </a:solidFill>
                <a:effectLst/>
                <a:latin typeface="Arial" charset="0"/>
                <a:ea typeface="+mn-ea"/>
                <a:cs typeface="+mn-cs"/>
              </a:rPr>
              <a:t> </a:t>
            </a:r>
            <a:r>
              <a:rPr lang="en-US" sz="1200" b="1" kern="1200" dirty="0" err="1" smtClean="0">
                <a:solidFill>
                  <a:schemeClr val="tx1"/>
                </a:solidFill>
                <a:effectLst/>
                <a:latin typeface="Arial" charset="0"/>
                <a:ea typeface="+mn-ea"/>
                <a:cs typeface="+mn-cs"/>
              </a:rPr>
              <a:t>Gawande</a:t>
            </a:r>
            <a:r>
              <a:rPr lang="en-US" sz="1200" b="1" kern="1200" dirty="0" smtClean="0">
                <a:solidFill>
                  <a:schemeClr val="tx1"/>
                </a:solidFill>
                <a:effectLst/>
                <a:latin typeface="Arial" charset="0"/>
                <a:ea typeface="+mn-ea"/>
                <a:cs typeface="+mn-cs"/>
              </a:rPr>
              <a:t>,</a:t>
            </a:r>
            <a:r>
              <a:rPr lang="en-US" sz="1200" b="1" kern="1200" baseline="0" dirty="0" smtClean="0">
                <a:solidFill>
                  <a:schemeClr val="tx1"/>
                </a:solidFill>
                <a:effectLst/>
                <a:latin typeface="Arial" charset="0"/>
                <a:ea typeface="+mn-ea"/>
                <a:cs typeface="+mn-cs"/>
              </a:rPr>
              <a:t> his</a:t>
            </a:r>
            <a:r>
              <a:rPr lang="en-US" sz="1200" b="1" kern="1200" dirty="0" smtClean="0">
                <a:solidFill>
                  <a:schemeClr val="tx1"/>
                </a:solidFill>
                <a:effectLst/>
                <a:latin typeface="Arial" charset="0"/>
                <a:ea typeface="+mn-ea"/>
                <a:cs typeface="+mn-cs"/>
              </a:rPr>
              <a:t> family was “lucky to be able to hear their father tell them his wishes and say his goodbyes.” This is what we want for everyone, and each</a:t>
            </a:r>
            <a:r>
              <a:rPr lang="en-US" sz="1200" b="1" kern="1200" baseline="0" dirty="0" smtClean="0">
                <a:solidFill>
                  <a:schemeClr val="tx1"/>
                </a:solidFill>
                <a:effectLst/>
                <a:latin typeface="Arial" charset="0"/>
                <a:ea typeface="+mn-ea"/>
                <a:cs typeface="+mn-cs"/>
              </a:rPr>
              <a:t> of you can be part of helping this happen for the people whose lives you touch in your daily work. </a:t>
            </a:r>
            <a:endParaRPr lang="en-US" sz="1200" kern="1200" dirty="0" smtClean="0">
              <a:solidFill>
                <a:schemeClr val="tx1"/>
              </a:solidFill>
              <a:effectLst/>
              <a:latin typeface="Arial" charset="0"/>
              <a:ea typeface="+mn-ea"/>
              <a:cs typeface="+mn-cs"/>
            </a:endParaRPr>
          </a:p>
          <a:p>
            <a:endParaRPr lang="en-US" dirty="0" smtClean="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6</a:t>
            </a:fld>
            <a:endParaRPr lang="en-US"/>
          </a:p>
        </p:txBody>
      </p:sp>
    </p:spTree>
    <p:extLst>
      <p:ext uri="{BB962C8B-B14F-4D97-AF65-F5344CB8AC3E}">
        <p14:creationId xmlns:p14="http://schemas.microsoft.com/office/powerpoint/2010/main" val="102383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Planning</a:t>
            </a:r>
            <a:r>
              <a:rPr lang="en-US" baseline="0" dirty="0" smtClean="0"/>
              <a:t> for end-of-life care decisions can be overwhelming when people try to understand and contemplate complex medical choices that are often abstract, especially for healthy people. </a:t>
            </a:r>
          </a:p>
          <a:p>
            <a:endParaRPr lang="en-US" baseline="0" dirty="0" smtClean="0"/>
          </a:p>
          <a:p>
            <a:pPr marL="171450" indent="-171450">
              <a:buFont typeface="Arial"/>
              <a:buChar char="•"/>
            </a:pPr>
            <a:r>
              <a:rPr lang="en-US" baseline="0" dirty="0" smtClean="0"/>
              <a:t>Sharing values and priorities with decision-makers empowers them  to make otherwise complex decisions through the lens of “who is this person and what would matter most to him or her under these circumstances?” </a:t>
            </a:r>
          </a:p>
          <a:p>
            <a:pPr marL="0" indent="0">
              <a:buFont typeface="Arial"/>
              <a:buNone/>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When a patient is confronted with treatment options or families run into conflicts around medical decisions for a loved one, grounding the conversation back in the person’s values can be a very effective way of moving through impasses.</a:t>
            </a:r>
            <a:r>
              <a:rPr lang="en-US" sz="1200" kern="1200" dirty="0" smtClean="0">
                <a:solidFill>
                  <a:schemeClr val="tx1"/>
                </a:solidFill>
                <a:effectLst/>
                <a:latin typeface="Arial" charset="0"/>
                <a:ea typeface="+mn-ea"/>
                <a:cs typeface="+mn-cs"/>
              </a:rPr>
              <a:t> When</a:t>
            </a:r>
            <a:r>
              <a:rPr lang="en-US" sz="1200" kern="1200" baseline="0" dirty="0" smtClean="0">
                <a:solidFill>
                  <a:schemeClr val="tx1"/>
                </a:solidFill>
                <a:effectLst/>
                <a:latin typeface="Arial" charset="0"/>
                <a:ea typeface="+mn-ea"/>
                <a:cs typeface="+mn-cs"/>
              </a:rPr>
              <a:t> guided </a:t>
            </a:r>
            <a:r>
              <a:rPr lang="en-US" sz="1200" kern="1200" dirty="0" smtClean="0">
                <a:solidFill>
                  <a:schemeClr val="tx1"/>
                </a:solidFill>
                <a:effectLst/>
                <a:latin typeface="Arial" charset="0"/>
                <a:ea typeface="+mn-ea"/>
                <a:cs typeface="+mn-cs"/>
              </a:rPr>
              <a:t>by the person's goals and values,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treatment decisions are individualized based on those values and the patient/family</a:t>
            </a:r>
            <a:r>
              <a:rPr lang="en-US" sz="1200" kern="1200" baseline="0" dirty="0" smtClean="0">
                <a:solidFill>
                  <a:schemeClr val="tx1"/>
                </a:solidFill>
                <a:effectLst/>
                <a:latin typeface="Arial" charset="0"/>
                <a:ea typeface="+mn-ea"/>
                <a:cs typeface="+mn-cs"/>
              </a:rPr>
              <a:t> and </a:t>
            </a:r>
            <a:r>
              <a:rPr lang="en-US" sz="1200" kern="1200" dirty="0" smtClean="0">
                <a:solidFill>
                  <a:schemeClr val="tx1"/>
                </a:solidFill>
                <a:effectLst/>
                <a:latin typeface="Arial" charset="0"/>
                <a:ea typeface="+mn-ea"/>
                <a:cs typeface="+mn-cs"/>
              </a:rPr>
              <a:t>care team then have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an effective way of moving forward. For example, if a treatment might lead to further loss of function, weakness, debility and</a:t>
            </a:r>
            <a:r>
              <a:rPr lang="en-US" sz="1200" kern="1200" baseline="0" dirty="0" smtClean="0">
                <a:solidFill>
                  <a:schemeClr val="tx1"/>
                </a:solidFill>
                <a:effectLst/>
                <a:latin typeface="Arial" charset="0"/>
                <a:ea typeface="+mn-ea"/>
                <a:cs typeface="+mn-cs"/>
              </a:rPr>
              <a:t> a</a:t>
            </a:r>
            <a:r>
              <a:rPr lang="en-US" sz="1200" kern="1200" dirty="0" smtClean="0">
                <a:solidFill>
                  <a:schemeClr val="tx1"/>
                </a:solidFill>
                <a:effectLst/>
                <a:latin typeface="Arial" charset="0"/>
                <a:ea typeface="+mn-ea"/>
                <a:cs typeface="+mn-cs"/>
              </a:rPr>
              <a:t> person's primary goal is independence and physical functioning, the</a:t>
            </a:r>
            <a:r>
              <a:rPr lang="en-US" sz="1200" kern="1200" baseline="0" dirty="0" smtClean="0">
                <a:solidFill>
                  <a:schemeClr val="tx1"/>
                </a:solidFill>
                <a:effectLst/>
                <a:latin typeface="Arial" charset="0"/>
                <a:ea typeface="+mn-ea"/>
                <a:cs typeface="+mn-cs"/>
              </a:rPr>
              <a:t> trade-offs are considered and decisions are made accordingly, rather than simply moving to the next treatment because it is offered. </a:t>
            </a:r>
            <a:endParaRPr lang="en-US" sz="1200" kern="1200" dirty="0" smtClean="0">
              <a:solidFill>
                <a:schemeClr val="tx1"/>
              </a:solidFill>
              <a:effectLst/>
              <a:latin typeface="Arial" charset="0"/>
              <a:ea typeface="+mn-ea"/>
              <a:cs typeface="+mn-cs"/>
            </a:endParaRPr>
          </a:p>
          <a:p>
            <a:pPr marL="171450" indent="-171450">
              <a:buFont typeface="Arial"/>
              <a:buChar char="•"/>
            </a:pPr>
            <a:endParaRPr lang="en-US" baseline="0" dirty="0" smtClean="0"/>
          </a:p>
          <a:p>
            <a:pPr marL="0" indent="0">
              <a:buFont typeface="Arial"/>
              <a:buNone/>
            </a:pPr>
            <a:endParaRPr lang="en-US" baseline="0" dirty="0" smtClean="0"/>
          </a:p>
          <a:p>
            <a:pPr marL="0" indent="0">
              <a:buFont typeface="Arial"/>
              <a:buNone/>
            </a:pPr>
            <a:r>
              <a:rPr lang="en-US" b="1" baseline="0" dirty="0" smtClean="0"/>
              <a:t>Because of this, planning becomes more meaningful and effective when we focus on people’s values. Faith leaders can play a key role in helping people explore these matters, whether they are ill or well.  </a:t>
            </a:r>
          </a:p>
          <a:p>
            <a:pPr marL="171450" indent="-171450">
              <a:buFont typeface="Arial"/>
              <a:buChar char="•"/>
            </a:pPr>
            <a:endParaRPr lang="en-US" baseline="0" dirty="0" smtClean="0"/>
          </a:p>
          <a:p>
            <a:pPr marL="171450" indent="-171450">
              <a:buFont typeface="Arial"/>
              <a:buChar char="•"/>
            </a:pP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7</a:t>
            </a:fld>
            <a:endParaRPr lang="en-US"/>
          </a:p>
        </p:txBody>
      </p:sp>
    </p:spTree>
    <p:extLst>
      <p:ext uri="{BB962C8B-B14F-4D97-AF65-F5344CB8AC3E}">
        <p14:creationId xmlns:p14="http://schemas.microsoft.com/office/powerpoint/2010/main" val="295662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Exploration of values that help guide advance care planning conversations include</a:t>
            </a:r>
            <a:r>
              <a:rPr lang="en-US" baseline="0" dirty="0" smtClean="0"/>
              <a:t> asking people: </a:t>
            </a:r>
          </a:p>
          <a:p>
            <a:pPr marL="171450" indent="-171450">
              <a:buFont typeface="Arial"/>
              <a:buChar char="•"/>
            </a:pPr>
            <a:r>
              <a:rPr lang="en-US" baseline="0" dirty="0" smtClean="0"/>
              <a:t>What they care most about as they contemplate a serious accident or declining health</a:t>
            </a:r>
          </a:p>
          <a:p>
            <a:pPr marL="171450" indent="-171450">
              <a:buFont typeface="Arial"/>
              <a:buChar char="•"/>
            </a:pPr>
            <a:r>
              <a:rPr lang="en-US" baseline="0" dirty="0" smtClean="0"/>
              <a:t>What kinds of situations would be unacceptable to them </a:t>
            </a:r>
          </a:p>
          <a:p>
            <a:pPr marL="171450" indent="-171450">
              <a:buFont typeface="Arial"/>
              <a:buChar char="•"/>
            </a:pPr>
            <a:r>
              <a:rPr lang="en-US" baseline="0" dirty="0" smtClean="0"/>
              <a:t>What their fears and worries are </a:t>
            </a:r>
          </a:p>
          <a:p>
            <a:pPr marL="171450" indent="-171450">
              <a:buFont typeface="Arial"/>
              <a:buChar char="•"/>
            </a:pPr>
            <a:r>
              <a:rPr lang="en-US" baseline="0" dirty="0" smtClean="0"/>
              <a:t>What gives life meaning to them</a:t>
            </a:r>
          </a:p>
          <a:p>
            <a:pPr marL="171450" indent="-171450">
              <a:buFont typeface="Arial"/>
              <a:buChar char="•"/>
            </a:pPr>
            <a:r>
              <a:rPr lang="en-US" baseline="0" dirty="0" smtClean="0"/>
              <a:t>What gives them peace of mind</a:t>
            </a:r>
          </a:p>
          <a:p>
            <a:pPr marL="171450" indent="-171450">
              <a:buFont typeface="Arial"/>
              <a:buChar char="•"/>
            </a:pPr>
            <a:r>
              <a:rPr lang="en-US" baseline="0" dirty="0" smtClean="0"/>
              <a:t>Who and what they want around them as they move closer to the end of life</a:t>
            </a:r>
          </a:p>
          <a:p>
            <a:pPr marL="171450" indent="-171450">
              <a:buFont typeface="Arial"/>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b="0" baseline="0" dirty="0" smtClean="0"/>
              <a:t>Once people have had a chance to reflect on and share these matters with those close to them, they have made a huge step forward in the advance care planning process. If they are well, it can help immensely should they become unexpectedly incapacitated. If they are ill, these values can help illuminate decisions over the course of the illness. </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en-US" b="0" baseline="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b="0" dirty="0" smtClean="0">
                <a:latin typeface="Calibri" charset="0"/>
              </a:rPr>
              <a:t>Don’t wait for physicians to initiate these conversations; by their own admission, many will hesitate out</a:t>
            </a:r>
            <a:r>
              <a:rPr lang="en-US" b="0" baseline="0" dirty="0" smtClean="0">
                <a:latin typeface="Calibri" charset="0"/>
              </a:rPr>
              <a:t> of fear of “taking away hope”</a:t>
            </a:r>
            <a:r>
              <a:rPr lang="en-US" b="0" dirty="0" smtClean="0">
                <a:latin typeface="Calibri" charset="0"/>
              </a:rPr>
              <a:t>.</a:t>
            </a:r>
          </a:p>
          <a:p>
            <a:pPr marL="0" indent="0">
              <a:buFont typeface="Arial"/>
              <a:buNone/>
            </a:pPr>
            <a:endParaRPr lang="en-US" b="1" baseline="0" dirty="0" smtClean="0"/>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a:p>
            <a:pPr marL="0" indent="0">
              <a:buFont typeface="Arial"/>
              <a:buNone/>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8</a:t>
            </a:fld>
            <a:endParaRPr lang="en-US"/>
          </a:p>
        </p:txBody>
      </p:sp>
    </p:spTree>
    <p:extLst>
      <p:ext uri="{BB962C8B-B14F-4D97-AF65-F5344CB8AC3E}">
        <p14:creationId xmlns:p14="http://schemas.microsoft.com/office/powerpoint/2010/main" val="295662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baseline="0" dirty="0" smtClean="0"/>
              <a:t>we're going to do an activity looking at people in a variety of circumstances and imagine how that would shape their values and priorities . Imagine you are: </a:t>
            </a:r>
          </a:p>
          <a:p>
            <a:endParaRPr lang="en-US" baseline="0" dirty="0" smtClean="0"/>
          </a:p>
          <a:p>
            <a:pPr marL="228600" indent="-228600">
              <a:buAutoNum type="arabicPeriod"/>
            </a:pPr>
            <a:r>
              <a:rPr lang="en-US" baseline="0" dirty="0" smtClean="0"/>
              <a:t>An eighteen year old college student</a:t>
            </a:r>
          </a:p>
          <a:p>
            <a:pPr marL="228600" indent="-228600">
              <a:buAutoNum type="arabicPeriod"/>
            </a:pPr>
            <a:r>
              <a:rPr lang="en-US" baseline="0" dirty="0" smtClean="0"/>
              <a:t>A 34 year-old new mom</a:t>
            </a:r>
          </a:p>
          <a:p>
            <a:pPr marL="228600" indent="-228600">
              <a:buAutoNum type="arabicPeriod"/>
            </a:pPr>
            <a:r>
              <a:rPr lang="en-US" baseline="0" dirty="0" smtClean="0"/>
              <a:t>A 47 year old married man with three teenaged children, just diagnosed with cancer and given 6-12 months to live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A 63 year old woman who just learned she is in the early phases of Alzheimer’s disease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A 76 year old woman unable to walk following a stroke but able to communicate, told she is at risk of another stroke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An 82 year old man who is healthy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baseline="0" dirty="0" smtClean="0"/>
          </a:p>
          <a:p>
            <a:pPr marL="0" indent="0">
              <a:buNone/>
            </a:pPr>
            <a:r>
              <a:rPr lang="en-US" baseline="0" dirty="0" smtClean="0"/>
              <a:t>And from that state of mind, reflect on: </a:t>
            </a:r>
          </a:p>
          <a:p>
            <a:pPr marL="171450" indent="-171450">
              <a:buFont typeface="Arial"/>
              <a:buChar char="•"/>
            </a:pPr>
            <a:r>
              <a:rPr lang="en-US" baseline="0" dirty="0" smtClean="0"/>
              <a:t>What they care most about as they contemplate a serious accident or declining health</a:t>
            </a:r>
          </a:p>
          <a:p>
            <a:pPr marL="171450" indent="-171450">
              <a:buFont typeface="Arial"/>
              <a:buChar char="•"/>
            </a:pPr>
            <a:r>
              <a:rPr lang="en-US" baseline="0" dirty="0" smtClean="0"/>
              <a:t>What kinds of situations would be unacceptable to them </a:t>
            </a:r>
          </a:p>
          <a:p>
            <a:pPr marL="171450" indent="-171450">
              <a:buFont typeface="Arial"/>
              <a:buChar char="•"/>
            </a:pPr>
            <a:r>
              <a:rPr lang="en-US" baseline="0" dirty="0" smtClean="0"/>
              <a:t>What their fears and worries are </a:t>
            </a:r>
          </a:p>
          <a:p>
            <a:pPr marL="171450" indent="-171450">
              <a:buFont typeface="Arial"/>
              <a:buChar char="•"/>
            </a:pPr>
            <a:r>
              <a:rPr lang="en-US" baseline="0" dirty="0" smtClean="0"/>
              <a:t>What gives life meaning to them</a:t>
            </a:r>
          </a:p>
          <a:p>
            <a:pPr marL="171450" indent="-171450">
              <a:buFont typeface="Arial"/>
              <a:buChar char="•"/>
            </a:pPr>
            <a:r>
              <a:rPr lang="en-US" baseline="0" dirty="0" smtClean="0"/>
              <a:t>What gives them peace of mind</a:t>
            </a:r>
          </a:p>
          <a:p>
            <a:pPr marL="171450" indent="-171450">
              <a:buFont typeface="Arial"/>
              <a:buChar char="•"/>
            </a:pPr>
            <a:r>
              <a:rPr lang="en-US" baseline="0" dirty="0" smtClean="0"/>
              <a:t>Who and what they want around them as they move closer to the end of life</a:t>
            </a:r>
          </a:p>
          <a:p>
            <a:pPr marL="0" indent="0">
              <a:buNone/>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Header Placeholder 3"/>
          <p:cNvSpPr>
            <a:spLocks noGrp="1"/>
          </p:cNvSpPr>
          <p:nvPr>
            <p:ph type="hdr" sz="quarter" idx="10"/>
          </p:nvPr>
        </p:nvSpPr>
        <p:spPr/>
        <p:txBody>
          <a:bodyPr/>
          <a:lstStyle/>
          <a:p>
            <a:pPr>
              <a:defRPr/>
            </a:pPr>
            <a:r>
              <a:rPr lang="en-US" smtClean="0"/>
              <a:t>Partners in Caring - April, 2012</a:t>
            </a:r>
            <a:endParaRPr lang="en-US"/>
          </a:p>
        </p:txBody>
      </p:sp>
      <p:sp>
        <p:nvSpPr>
          <p:cNvPr id="5" name="Slide Number Placeholder 4"/>
          <p:cNvSpPr>
            <a:spLocks noGrp="1"/>
          </p:cNvSpPr>
          <p:nvPr>
            <p:ph type="sldNum" sz="quarter" idx="11"/>
          </p:nvPr>
        </p:nvSpPr>
        <p:spPr/>
        <p:txBody>
          <a:bodyPr/>
          <a:lstStyle/>
          <a:p>
            <a:pPr>
              <a:defRPr/>
            </a:pPr>
            <a:fld id="{92703498-F0B7-4F9F-9EC7-D2016846C641}" type="slidenum">
              <a:rPr lang="en-US" smtClean="0"/>
              <a:pPr>
                <a:defRPr/>
              </a:pPr>
              <a:t>9</a:t>
            </a:fld>
            <a:endParaRPr lang="en-US"/>
          </a:p>
        </p:txBody>
      </p:sp>
    </p:spTree>
    <p:extLst>
      <p:ext uri="{BB962C8B-B14F-4D97-AF65-F5344CB8AC3E}">
        <p14:creationId xmlns:p14="http://schemas.microsoft.com/office/powerpoint/2010/main" val="348067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EE2A67-A466-4C75-841E-68760942DAB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dirty="0"/>
          </a:p>
        </p:txBody>
      </p:sp>
      <p:sp>
        <p:nvSpPr>
          <p:cNvPr id="9" name="Slide Number Placeholder 8"/>
          <p:cNvSpPr>
            <a:spLocks noGrp="1"/>
          </p:cNvSpPr>
          <p:nvPr>
            <p:ph type="sldNum" sz="quarter" idx="11"/>
          </p:nvPr>
        </p:nvSpPr>
        <p:spPr/>
        <p:txBody>
          <a:bodyPr/>
          <a:lstStyle/>
          <a:p>
            <a:pPr>
              <a:defRPr/>
            </a:pPr>
            <a:fld id="{BCBCA6F9-5A8B-4C57-BAB4-6C7BE677A09A}"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912DDC-4C36-4AB0-A7D0-FC72241AB8D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8DFC58-9A86-429D-A35E-A455C72CCFAA}"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E1F0FD1-EC90-4DB4-AAE6-A249400B7C5A}" type="slidenum">
              <a:rPr lang="en-US"/>
              <a:pPr>
                <a:defRPr/>
              </a:pPr>
              <a:t>‹#›</a:t>
            </a:fld>
            <a:endParaRPr lang="en-US"/>
          </a:p>
        </p:txBody>
      </p:sp>
    </p:spTree>
    <p:extLst>
      <p:ext uri="{BB962C8B-B14F-4D97-AF65-F5344CB8AC3E}">
        <p14:creationId xmlns:p14="http://schemas.microsoft.com/office/powerpoint/2010/main" val="82733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FDB604-1D57-4827-92C9-91010C9B2E95}" type="slidenum">
              <a:rPr lang="en-US"/>
              <a:pPr>
                <a:defRPr/>
              </a:pPr>
              <a:t>‹#›</a:t>
            </a:fld>
            <a:endParaRPr lang="en-US"/>
          </a:p>
        </p:txBody>
      </p:sp>
    </p:spTree>
    <p:extLst>
      <p:ext uri="{BB962C8B-B14F-4D97-AF65-F5344CB8AC3E}">
        <p14:creationId xmlns:p14="http://schemas.microsoft.com/office/powerpoint/2010/main" val="312242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1C30B9-483E-4BEF-B79E-B786A260750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26CAC131-47D9-4C08-A81C-094749B37FF1}"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Date Placeholder 4"/>
          <p:cNvSpPr>
            <a:spLocks noGrp="1"/>
          </p:cNvSpPr>
          <p:nvPr>
            <p:ph type="dt" sz="half" idx="12"/>
          </p:nvPr>
        </p:nvSpPr>
        <p:spPr/>
        <p:txBody>
          <a:bodyPr/>
          <a:lstStyle/>
          <a:p>
            <a:pPr algn="r" eaLnBrk="1" latinLnBrk="0" hangingPunct="1"/>
            <a:fld id="{9D21D778-B565-4D7E-94D7-64010A445B68}" type="datetimeFigureOut">
              <a:rPr lang="en-US" smtClean="0"/>
              <a:pPr algn="r" eaLnBrk="1" latinLnBrk="0" hangingPunct="1"/>
              <a:t>4/22/2021</a:t>
            </a:fld>
            <a:endParaRPr lang="en-US" sz="1400" dirty="0">
              <a:solidFill>
                <a:srgbClr val="FFFFFF"/>
              </a:solidFill>
            </a:endParaRPr>
          </a:p>
        </p:txBody>
      </p:sp>
    </p:spTree>
    <p:extLst>
      <p:ext uri="{BB962C8B-B14F-4D97-AF65-F5344CB8AC3E}">
        <p14:creationId xmlns:p14="http://schemas.microsoft.com/office/powerpoint/2010/main" val="27894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AB13A6-E70C-4E04-A77D-0AC7FE6868E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9D1C6D-F331-4338-AF9A-2E9BFF71F98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EBA7F70-8543-4DF4-8B28-3B02AA9FF8B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801053A-09AC-4E29-80D2-0A56E060775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12BEEA0-5123-4030-8D8D-81F8BD1B65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451159-FB90-447C-8252-6B8BD31115BC}"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26CAC131-47D9-4C08-A81C-094749B37FF1}"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lgn="r" eaLnBrk="1" latinLnBrk="0" hangingPunct="1"/>
            <a:fld id="{9D21D778-B565-4D7E-94D7-64010A445B68}" type="datetimeFigureOut">
              <a:rPr lang="en-US" smtClean="0"/>
              <a:pPr algn="r" eaLnBrk="1" latinLnBrk="0" hangingPunct="1"/>
              <a:t>4/22/2021</a:t>
            </a:fld>
            <a:endParaRPr lang="en-US" sz="14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31"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8" r:id="rId13"/>
    <p:sldLayoutId id="2147483830" r:id="rId14"/>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cPqcrZPFB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8"/>
            <a:ext cx="7691719" cy="4409422"/>
          </a:xfrm>
        </p:spPr>
        <p:txBody>
          <a:bodyPr/>
          <a:lstStyle/>
          <a:p>
            <a:r>
              <a:rPr lang="en-US" sz="5400" dirty="0" smtClean="0"/>
              <a:t>Advance Care Planning for Faith Leaders:</a:t>
            </a:r>
            <a:br>
              <a:rPr lang="en-US" sz="5400" dirty="0" smtClean="0"/>
            </a:br>
            <a:r>
              <a:rPr lang="en-US" sz="5400" dirty="0" smtClean="0"/>
              <a:t>The Basics </a:t>
            </a:r>
            <a:endParaRPr lang="en-US" sz="5400" dirty="0"/>
          </a:p>
        </p:txBody>
      </p:sp>
    </p:spTree>
    <p:extLst>
      <p:ext uri="{BB962C8B-B14F-4D97-AF65-F5344CB8AC3E}">
        <p14:creationId xmlns:p14="http://schemas.microsoft.com/office/powerpoint/2010/main" val="1970631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care </a:t>
            </a:r>
            <a:r>
              <a:rPr lang="en-US" dirty="0"/>
              <a:t>p</a:t>
            </a:r>
            <a:r>
              <a:rPr lang="en-US" dirty="0" smtClean="0"/>
              <a:t>lanning </a:t>
            </a:r>
            <a:r>
              <a:rPr lang="en-US" dirty="0"/>
              <a:t>t</a:t>
            </a:r>
            <a:r>
              <a:rPr lang="en-US" dirty="0" smtClean="0"/>
              <a:t>ools</a:t>
            </a:r>
            <a:endParaRPr lang="en-US" dirty="0"/>
          </a:p>
        </p:txBody>
      </p:sp>
      <p:sp>
        <p:nvSpPr>
          <p:cNvPr id="3" name="Content Placeholder 2"/>
          <p:cNvSpPr>
            <a:spLocks noGrp="1"/>
          </p:cNvSpPr>
          <p:nvPr>
            <p:ph sz="half" idx="1"/>
          </p:nvPr>
        </p:nvSpPr>
        <p:spPr>
          <a:xfrm>
            <a:off x="381000" y="1524000"/>
            <a:ext cx="4724400" cy="4495800"/>
          </a:xfrm>
        </p:spPr>
        <p:txBody>
          <a:bodyPr>
            <a:normAutofit/>
          </a:bodyPr>
          <a:lstStyle/>
          <a:p>
            <a:pPr marL="0" indent="0">
              <a:spcAft>
                <a:spcPts val="600"/>
              </a:spcAft>
              <a:buClrTx/>
              <a:buNone/>
            </a:pPr>
            <a:r>
              <a:rPr lang="en-US" b="1" dirty="0" smtClean="0"/>
              <a:t>Conversation Tools</a:t>
            </a:r>
          </a:p>
          <a:p>
            <a:pPr lvl="1">
              <a:buClrTx/>
              <a:buFont typeface="Wingdings" panose="05000000000000000000" pitchFamily="2" charset="2"/>
              <a:buChar char=""/>
            </a:pPr>
            <a:r>
              <a:rPr lang="en-US" dirty="0" smtClean="0"/>
              <a:t>Go Wish Cards</a:t>
            </a:r>
          </a:p>
          <a:p>
            <a:pPr lvl="1">
              <a:buClrTx/>
              <a:buFont typeface="Wingdings" panose="05000000000000000000" pitchFamily="2" charset="2"/>
              <a:buChar char=""/>
            </a:pPr>
            <a:r>
              <a:rPr lang="en-US" dirty="0" smtClean="0"/>
              <a:t>Conversation Project’s Starter Kit </a:t>
            </a:r>
          </a:p>
          <a:p>
            <a:pPr lvl="1">
              <a:buClrTx/>
              <a:buFont typeface="Wingdings" panose="05000000000000000000" pitchFamily="2" charset="2"/>
              <a:buChar char=""/>
            </a:pPr>
            <a:r>
              <a:rPr lang="en-US" dirty="0" smtClean="0"/>
              <a:t>Coalition for Compassionate Care’s Advance Care Conversation Guide</a:t>
            </a:r>
          </a:p>
          <a:p>
            <a:pPr lvl="1">
              <a:buClrTx/>
              <a:buFont typeface="Wingdings" panose="05000000000000000000" pitchFamily="2" charset="2"/>
              <a:buChar char=""/>
            </a:pPr>
            <a:r>
              <a:rPr lang="en-US" dirty="0" smtClean="0"/>
              <a:t>CCCC’s Finding Your Way</a:t>
            </a:r>
          </a:p>
          <a:p>
            <a:pPr lvl="1">
              <a:buClrTx/>
              <a:buFont typeface="Wingdings" panose="05000000000000000000" pitchFamily="2" charset="2"/>
              <a:buChar char=""/>
            </a:pPr>
            <a:r>
              <a:rPr lang="en-US" dirty="0" smtClean="0"/>
              <a:t>Heart to Heart cards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462" y="1905000"/>
            <a:ext cx="221888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5562600"/>
            <a:ext cx="3962400" cy="60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503" y="4012653"/>
            <a:ext cx="28765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461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r>
              <a:rPr lang="en-US" dirty="0" smtClean="0"/>
              <a:t>The Advance Healthcare Directive</a:t>
            </a:r>
            <a:endParaRPr lang="en-US" dirty="0"/>
          </a:p>
        </p:txBody>
      </p:sp>
      <p:sp>
        <p:nvSpPr>
          <p:cNvPr id="3" name="Content Placeholder 2"/>
          <p:cNvSpPr>
            <a:spLocks noGrp="1"/>
          </p:cNvSpPr>
          <p:nvPr>
            <p:ph idx="1"/>
          </p:nvPr>
        </p:nvSpPr>
        <p:spPr>
          <a:xfrm>
            <a:off x="457200" y="1828800"/>
            <a:ext cx="7620000" cy="4800600"/>
          </a:xfrm>
        </p:spPr>
        <p:txBody>
          <a:bodyPr>
            <a:normAutofit/>
          </a:bodyPr>
          <a:lstStyle/>
          <a:p>
            <a:pPr marL="114300" indent="0">
              <a:buNone/>
            </a:pPr>
            <a:r>
              <a:rPr lang="en-US" sz="2600" dirty="0"/>
              <a:t>A</a:t>
            </a:r>
            <a:r>
              <a:rPr lang="en-US" sz="2600" dirty="0" smtClean="0"/>
              <a:t> document that puts these wishes in legal, written form in two parts: </a:t>
            </a:r>
          </a:p>
          <a:p>
            <a:pPr lvl="1">
              <a:buFont typeface="Wingdings" charset="2"/>
              <a:buChar char="§"/>
            </a:pPr>
            <a:r>
              <a:rPr lang="en-US" sz="2600" dirty="0"/>
              <a:t>Part 1 – </a:t>
            </a:r>
            <a:r>
              <a:rPr lang="en-US" sz="2600" dirty="0" smtClean="0"/>
              <a:t>appoints </a:t>
            </a:r>
            <a:r>
              <a:rPr lang="en-US" sz="2600" dirty="0"/>
              <a:t>a </a:t>
            </a:r>
            <a:r>
              <a:rPr lang="en-US" sz="2600" dirty="0" smtClean="0"/>
              <a:t>decision-maker (healthcare agent)</a:t>
            </a:r>
          </a:p>
          <a:p>
            <a:pPr lvl="1">
              <a:buFont typeface="Wingdings" charset="2"/>
              <a:buChar char="§"/>
            </a:pPr>
            <a:r>
              <a:rPr lang="en-US" sz="2600" dirty="0" smtClean="0"/>
              <a:t>Part 2 – records instructions </a:t>
            </a:r>
            <a:r>
              <a:rPr lang="en-US" sz="2600" dirty="0"/>
              <a:t>for future health care decisions.</a:t>
            </a:r>
          </a:p>
          <a:p>
            <a:pPr marL="411480" lvl="1" indent="0">
              <a:buNone/>
            </a:pPr>
            <a:endParaRPr lang="en-US" sz="2800" dirty="0" smtClean="0"/>
          </a:p>
          <a:p>
            <a:pPr lvl="1"/>
            <a:endParaRPr lang="en-US" sz="2800" dirty="0"/>
          </a:p>
          <a:p>
            <a:pPr lvl="1"/>
            <a:endParaRPr lang="en-US" sz="28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419600"/>
            <a:ext cx="3810000" cy="2133600"/>
          </a:xfrm>
          <a:prstGeom prst="rect">
            <a:avLst/>
          </a:prstGeom>
          <a:noFill/>
          <a:ln>
            <a:noFill/>
          </a:ln>
        </p:spPr>
      </p:pic>
    </p:spTree>
    <p:extLst>
      <p:ext uri="{BB962C8B-B14F-4D97-AF65-F5344CB8AC3E}">
        <p14:creationId xmlns:p14="http://schemas.microsoft.com/office/powerpoint/2010/main" val="2745258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371600"/>
          </a:xfrm>
        </p:spPr>
        <p:txBody>
          <a:bodyPr/>
          <a:lstStyle/>
          <a:p>
            <a:pPr eaLnBrk="1" hangingPunct="1"/>
            <a:r>
              <a:rPr lang="en-US" dirty="0" smtClean="0"/>
              <a:t>What wishes can an Advance Directive include?</a:t>
            </a:r>
          </a:p>
        </p:txBody>
      </p:sp>
      <p:sp>
        <p:nvSpPr>
          <p:cNvPr id="12291" name="Rectangle 3"/>
          <p:cNvSpPr>
            <a:spLocks noGrp="1" noChangeArrowheads="1"/>
          </p:cNvSpPr>
          <p:nvPr>
            <p:ph idx="1"/>
          </p:nvPr>
        </p:nvSpPr>
        <p:spPr>
          <a:xfrm>
            <a:off x="381000" y="1981200"/>
            <a:ext cx="7543800" cy="4144963"/>
          </a:xfrm>
        </p:spPr>
        <p:txBody>
          <a:bodyPr>
            <a:normAutofit/>
          </a:bodyPr>
          <a:lstStyle/>
          <a:p>
            <a:pPr eaLnBrk="1" hangingPunct="1">
              <a:spcBef>
                <a:spcPts val="1200"/>
              </a:spcBef>
              <a:buClrTx/>
              <a:buFont typeface="Wingdings" panose="05000000000000000000" pitchFamily="2" charset="2"/>
              <a:buChar char=""/>
            </a:pPr>
            <a:r>
              <a:rPr lang="en-US" sz="2600" dirty="0" smtClean="0"/>
              <a:t>Setting (home vs. hospital for example) </a:t>
            </a:r>
          </a:p>
          <a:p>
            <a:pPr eaLnBrk="1" hangingPunct="1">
              <a:spcBef>
                <a:spcPts val="1200"/>
              </a:spcBef>
              <a:buClrTx/>
              <a:buFont typeface="Wingdings" panose="05000000000000000000" pitchFamily="2" charset="2"/>
              <a:buChar char=""/>
            </a:pPr>
            <a:r>
              <a:rPr lang="en-US" sz="2600" dirty="0" smtClean="0"/>
              <a:t>Accepting or refusing life-sustaining treatment</a:t>
            </a:r>
          </a:p>
          <a:p>
            <a:pPr eaLnBrk="1" hangingPunct="1">
              <a:spcBef>
                <a:spcPts val="1200"/>
              </a:spcBef>
              <a:buClrTx/>
              <a:buFont typeface="Wingdings" panose="05000000000000000000" pitchFamily="2" charset="2"/>
              <a:buChar char=""/>
            </a:pPr>
            <a:r>
              <a:rPr lang="en-US" sz="2600" dirty="0" smtClean="0"/>
              <a:t>Preferences related to religious beliefs/wishes</a:t>
            </a:r>
          </a:p>
          <a:p>
            <a:pPr eaLnBrk="1" hangingPunct="1">
              <a:spcBef>
                <a:spcPts val="1200"/>
              </a:spcBef>
              <a:buClrTx/>
              <a:buFont typeface="Wingdings" panose="05000000000000000000" pitchFamily="2" charset="2"/>
              <a:buChar char=""/>
            </a:pPr>
            <a:r>
              <a:rPr lang="en-US" sz="2600" dirty="0" smtClean="0"/>
              <a:t>Quality-of-life considerations</a:t>
            </a:r>
          </a:p>
          <a:p>
            <a:pPr eaLnBrk="1" hangingPunct="1">
              <a:spcBef>
                <a:spcPts val="1200"/>
              </a:spcBef>
              <a:buClrTx/>
              <a:buFont typeface="Wingdings" panose="05000000000000000000" pitchFamily="2" charset="2"/>
              <a:buChar char=""/>
            </a:pPr>
            <a:r>
              <a:rPr lang="en-US" sz="2600" dirty="0" smtClean="0"/>
              <a:t>Organ/tissue donation instructions</a:t>
            </a:r>
          </a:p>
          <a:p>
            <a:pPr eaLnBrk="1" hangingPunct="1">
              <a:spcBef>
                <a:spcPts val="1200"/>
              </a:spcBef>
              <a:buClrTx/>
              <a:buFont typeface="Wingdings" panose="05000000000000000000" pitchFamily="2" charset="2"/>
              <a:buChar char=""/>
            </a:pPr>
            <a:r>
              <a:rPr lang="en-US" sz="2600" dirty="0" smtClean="0"/>
              <a:t>Desires regarding cremation vs. burial, and services after death</a:t>
            </a:r>
          </a:p>
        </p:txBody>
      </p:sp>
    </p:spTree>
    <p:extLst>
      <p:ext uri="{BB962C8B-B14F-4D97-AF65-F5344CB8AC3E}">
        <p14:creationId xmlns:p14="http://schemas.microsoft.com/office/powerpoint/2010/main" val="2376572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 </a:t>
            </a:r>
            <a:endParaRPr lang="en-US" dirty="0"/>
          </a:p>
        </p:txBody>
      </p:sp>
      <p:sp>
        <p:nvSpPr>
          <p:cNvPr id="5" name="Rectangle 3"/>
          <p:cNvSpPr txBox="1">
            <a:spLocks noChangeArrowheads="1"/>
          </p:cNvSpPr>
          <p:nvPr/>
        </p:nvSpPr>
        <p:spPr>
          <a:xfrm>
            <a:off x="381000" y="1447800"/>
            <a:ext cx="7620000" cy="4724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buFont typeface="Wingdings" panose="05000000000000000000" pitchFamily="2" charset="2"/>
              <a:buChar char=""/>
            </a:pPr>
            <a:r>
              <a:rPr lang="en-US" sz="2600" dirty="0" smtClean="0"/>
              <a:t>Which form do I use? </a:t>
            </a:r>
          </a:p>
          <a:p>
            <a:pPr>
              <a:buClrTx/>
              <a:buFont typeface="Wingdings" panose="05000000000000000000" pitchFamily="2" charset="2"/>
              <a:buChar char=""/>
            </a:pPr>
            <a:r>
              <a:rPr lang="en-US" sz="2600" dirty="0" smtClean="0"/>
              <a:t>Whom do I choose as my agent?</a:t>
            </a:r>
          </a:p>
          <a:p>
            <a:pPr>
              <a:buClrTx/>
              <a:buFont typeface="Wingdings" panose="05000000000000000000" pitchFamily="2" charset="2"/>
              <a:buChar char=""/>
            </a:pPr>
            <a:r>
              <a:rPr lang="en-US" sz="2600" dirty="0" smtClean="0"/>
              <a:t>What makes the form legal? </a:t>
            </a:r>
          </a:p>
          <a:p>
            <a:pPr>
              <a:buClrTx/>
              <a:buFont typeface="Wingdings" panose="05000000000000000000" pitchFamily="2" charset="2"/>
              <a:buChar char=""/>
            </a:pPr>
            <a:r>
              <a:rPr lang="en-US" sz="2600" dirty="0" smtClean="0"/>
              <a:t>What do I do with my completed form?</a:t>
            </a:r>
          </a:p>
          <a:p>
            <a:pPr>
              <a:buClrTx/>
              <a:buFont typeface="Wingdings" panose="05000000000000000000" pitchFamily="2" charset="2"/>
              <a:buChar char=""/>
            </a:pPr>
            <a:endParaRPr lang="en-US" dirty="0" smtClean="0"/>
          </a:p>
          <a:p>
            <a:pPr>
              <a:buClrTx/>
              <a:buFont typeface="Wingdings" panose="05000000000000000000" pitchFamily="2" charset="2"/>
              <a:buChar char=""/>
            </a:pPr>
            <a:endParaRPr lang="en-US" sz="2400" dirty="0"/>
          </a:p>
        </p:txBody>
      </p:sp>
      <p:pic>
        <p:nvPicPr>
          <p:cNvPr id="6" name="Picture 4" descr="Image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081" y="3733800"/>
            <a:ext cx="398271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57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762000" y="609600"/>
            <a:ext cx="3048000" cy="4343400"/>
          </a:xfrm>
        </p:spPr>
        <p:txBody>
          <a:bodyPr>
            <a:normAutofit/>
          </a:bodyPr>
          <a:lstStyle/>
          <a:p>
            <a:pPr eaLnBrk="1" hangingPunct="1"/>
            <a:r>
              <a:rPr lang="en-US" dirty="0" smtClean="0"/>
              <a:t>POLST</a:t>
            </a:r>
            <a:br>
              <a:rPr lang="en-US" dirty="0" smtClean="0"/>
            </a:br>
            <a:r>
              <a:rPr lang="en-US" sz="3200" dirty="0" smtClean="0">
                <a:latin typeface="Calibri" pitchFamily="34" charset="0"/>
              </a:rPr>
              <a:t/>
            </a:r>
            <a:br>
              <a:rPr lang="en-US" sz="3200" dirty="0" smtClean="0">
                <a:latin typeface="Calibri" pitchFamily="34" charset="0"/>
              </a:rPr>
            </a:br>
            <a:r>
              <a:rPr lang="en-US" sz="3600" dirty="0" smtClean="0">
                <a:latin typeface="Calibri" pitchFamily="34" charset="0"/>
              </a:rPr>
              <a:t>Physician Orders for </a:t>
            </a:r>
            <a:br>
              <a:rPr lang="en-US" sz="3600" dirty="0" smtClean="0">
                <a:latin typeface="Calibri" pitchFamily="34" charset="0"/>
              </a:rPr>
            </a:br>
            <a:r>
              <a:rPr lang="en-US" sz="3600" dirty="0" smtClean="0">
                <a:latin typeface="Calibri" pitchFamily="34" charset="0"/>
              </a:rPr>
              <a:t>Life-Sustaining Treatment</a:t>
            </a:r>
          </a:p>
        </p:txBody>
      </p:sp>
      <p:pic>
        <p:nvPicPr>
          <p:cNvPr id="14340" name="Picture 2" descr="POLST Pag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581400" y="533400"/>
            <a:ext cx="4356100" cy="5638800"/>
          </a:xfrm>
          <a:noFill/>
        </p:spPr>
      </p:pic>
    </p:spTree>
    <p:extLst>
      <p:ext uri="{BB962C8B-B14F-4D97-AF65-F5344CB8AC3E}">
        <p14:creationId xmlns:p14="http://schemas.microsoft.com/office/powerpoint/2010/main" val="1006158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title"/>
          </p:nvPr>
        </p:nvSpPr>
        <p:spPr>
          <a:xfrm>
            <a:off x="457200" y="685800"/>
            <a:ext cx="8229600" cy="1143000"/>
          </a:xfrm>
        </p:spPr>
        <p:txBody>
          <a:bodyPr/>
          <a:lstStyle/>
          <a:p>
            <a:pPr eaLnBrk="1" hangingPunct="1"/>
            <a:r>
              <a:rPr lang="en-US" dirty="0" smtClean="0"/>
              <a:t>What is POLST?</a:t>
            </a:r>
          </a:p>
        </p:txBody>
      </p:sp>
      <p:sp>
        <p:nvSpPr>
          <p:cNvPr id="19459" name="Rectangle 2"/>
          <p:cNvSpPr>
            <a:spLocks noGrp="1" noChangeArrowheads="1"/>
          </p:cNvSpPr>
          <p:nvPr>
            <p:ph idx="1"/>
          </p:nvPr>
        </p:nvSpPr>
        <p:spPr>
          <a:xfrm>
            <a:off x="457200" y="1931987"/>
            <a:ext cx="8229600" cy="4697413"/>
          </a:xfrm>
          <a:noFill/>
        </p:spPr>
        <p:txBody>
          <a:bodyPr>
            <a:normAutofit/>
          </a:bodyPr>
          <a:lstStyle/>
          <a:p>
            <a:pPr eaLnBrk="1" hangingPunct="1">
              <a:spcBef>
                <a:spcPct val="50000"/>
              </a:spcBef>
              <a:buClr>
                <a:srgbClr val="413000"/>
              </a:buClr>
              <a:buFont typeface="Symbol" pitchFamily="18" charset="2"/>
              <a:buChar char="·"/>
            </a:pPr>
            <a:r>
              <a:rPr lang="en-US" sz="2400" dirty="0"/>
              <a:t>For </a:t>
            </a:r>
            <a:r>
              <a:rPr lang="en-US" sz="2400" dirty="0" smtClean="0"/>
              <a:t>people who are seriously ill.</a:t>
            </a:r>
          </a:p>
          <a:p>
            <a:pPr eaLnBrk="1" hangingPunct="1">
              <a:spcBef>
                <a:spcPct val="50000"/>
              </a:spcBef>
              <a:buClr>
                <a:srgbClr val="413000"/>
              </a:buClr>
              <a:buFont typeface="Symbol" pitchFamily="18" charset="2"/>
              <a:buChar char="·"/>
            </a:pPr>
            <a:r>
              <a:rPr lang="en-US" sz="2400" dirty="0" smtClean="0"/>
              <a:t>Records clear wishes about certain medical treatments.</a:t>
            </a:r>
          </a:p>
          <a:p>
            <a:pPr eaLnBrk="1" hangingPunct="1">
              <a:spcBef>
                <a:spcPct val="50000"/>
              </a:spcBef>
              <a:buClr>
                <a:srgbClr val="413000"/>
              </a:buClr>
              <a:buFont typeface="Symbol" pitchFamily="18" charset="2"/>
              <a:buChar char="·"/>
            </a:pPr>
            <a:r>
              <a:rPr lang="en-US" sz="2400" dirty="0" smtClean="0"/>
              <a:t>Completed with medical provider. </a:t>
            </a:r>
          </a:p>
          <a:p>
            <a:pPr eaLnBrk="1" hangingPunct="1">
              <a:spcBef>
                <a:spcPct val="50000"/>
              </a:spcBef>
              <a:buClr>
                <a:srgbClr val="413000"/>
              </a:buClr>
              <a:buFont typeface="Symbol" pitchFamily="18" charset="2"/>
              <a:buChar char="·"/>
            </a:pPr>
            <a:r>
              <a:rPr lang="en-US" sz="2400" dirty="0" smtClean="0"/>
              <a:t>A signed medical order that the healthcare team</a:t>
            </a:r>
            <a:br>
              <a:rPr lang="en-US" sz="2400" dirty="0" smtClean="0"/>
            </a:br>
            <a:r>
              <a:rPr lang="en-US" sz="2400" dirty="0" smtClean="0"/>
              <a:t> can act on.</a:t>
            </a:r>
          </a:p>
          <a:p>
            <a:pPr eaLnBrk="1" hangingPunct="1">
              <a:spcBef>
                <a:spcPct val="50000"/>
              </a:spcBef>
              <a:buClr>
                <a:srgbClr val="413000"/>
              </a:buClr>
              <a:buFont typeface="Symbol" pitchFamily="18" charset="2"/>
              <a:buChar char="·"/>
            </a:pPr>
            <a:r>
              <a:rPr lang="en-US" sz="2400" dirty="0" smtClean="0"/>
              <a:t>Same bright pink form for all of California.</a:t>
            </a:r>
          </a:p>
          <a:p>
            <a:pPr eaLnBrk="1" hangingPunct="1">
              <a:spcBef>
                <a:spcPct val="50000"/>
              </a:spcBef>
              <a:buClr>
                <a:srgbClr val="413000"/>
              </a:buClr>
              <a:buFont typeface="Symbol" pitchFamily="18" charset="2"/>
              <a:buChar char="·"/>
            </a:pPr>
            <a:r>
              <a:rPr lang="en-US" sz="2400" dirty="0" smtClean="0"/>
              <a:t>It goes where the person goes.</a:t>
            </a:r>
          </a:p>
        </p:txBody>
      </p:sp>
    </p:spTree>
    <p:extLst>
      <p:ext uri="{BB962C8B-B14F-4D97-AF65-F5344CB8AC3E}">
        <p14:creationId xmlns:p14="http://schemas.microsoft.com/office/powerpoint/2010/main" val="40068405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04800" y="457200"/>
            <a:ext cx="8610600" cy="1371600"/>
          </a:xfrm>
        </p:spPr>
        <p:txBody>
          <a:bodyPr/>
          <a:lstStyle/>
          <a:p>
            <a:pPr eaLnBrk="1" hangingPunct="1"/>
            <a:r>
              <a:rPr lang="en-US" dirty="0" smtClean="0"/>
              <a:t>POLST vs. </a:t>
            </a:r>
            <a:br>
              <a:rPr lang="en-US" dirty="0" smtClean="0"/>
            </a:br>
            <a:r>
              <a:rPr lang="en-US" dirty="0" smtClean="0"/>
              <a:t>Advance Health Care Directive</a:t>
            </a:r>
            <a:endParaRPr lang="en-US" i="1" dirty="0" smtClean="0"/>
          </a:p>
        </p:txBody>
      </p:sp>
      <p:graphicFrame>
        <p:nvGraphicFramePr>
          <p:cNvPr id="198682" name="Group 26"/>
          <p:cNvGraphicFramePr>
            <a:graphicFrameLocks noGrp="1"/>
          </p:cNvGraphicFramePr>
          <p:nvPr>
            <p:ph type="tbl" idx="1"/>
            <p:extLst>
              <p:ext uri="{D42A27DB-BD31-4B8C-83A1-F6EECF244321}">
                <p14:modId xmlns:p14="http://schemas.microsoft.com/office/powerpoint/2010/main" val="3590495923"/>
              </p:ext>
            </p:extLst>
          </p:nvPr>
        </p:nvGraphicFramePr>
        <p:xfrm>
          <a:off x="762000" y="2133600"/>
          <a:ext cx="7315200" cy="4292879"/>
        </p:xfrm>
        <a:graphic>
          <a:graphicData uri="http://schemas.openxmlformats.org/drawingml/2006/table">
            <a:tbl>
              <a:tblPr/>
              <a:tblGrid>
                <a:gridCol w="3657600"/>
                <a:gridCol w="3657600"/>
              </a:tblGrid>
              <a:tr h="57916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Advance Directive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POLST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1074828">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400" b="0" i="0" u="none" strike="noStrike" cap="none" normalizeH="0" baseline="0" dirty="0" smtClean="0">
                          <a:ln>
                            <a:noFill/>
                          </a:ln>
                          <a:solidFill>
                            <a:schemeClr val="tx1"/>
                          </a:solidFill>
                          <a:effectLst/>
                          <a:latin typeface="Arial" charset="0"/>
                        </a:rPr>
                        <a:t>For anyone 18 and older</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400" b="0" i="0" u="none" strike="noStrike" cap="none" normalizeH="0" baseline="0" dirty="0" smtClean="0">
                          <a:ln>
                            <a:noFill/>
                          </a:ln>
                          <a:solidFill>
                            <a:schemeClr val="tx1"/>
                          </a:solidFill>
                          <a:effectLst/>
                          <a:latin typeface="Arial" charset="0"/>
                        </a:rPr>
                        <a:t>For seriously ill or frail, at any age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1076415">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400" b="0" i="0" u="none" strike="noStrike" cap="none" normalizeH="0" baseline="0" dirty="0" smtClean="0">
                          <a:ln>
                            <a:noFill/>
                          </a:ln>
                          <a:solidFill>
                            <a:schemeClr val="tx1"/>
                          </a:solidFill>
                          <a:effectLst/>
                          <a:latin typeface="Arial" charset="0"/>
                        </a:rPr>
                        <a:t>General instructions for </a:t>
                      </a:r>
                      <a:r>
                        <a:rPr kumimoji="0" lang="en-US" sz="2400" b="1" i="1" u="none" strike="noStrike" cap="none" normalizeH="0" baseline="0" dirty="0" smtClean="0">
                          <a:ln>
                            <a:noFill/>
                          </a:ln>
                          <a:solidFill>
                            <a:schemeClr val="tx1"/>
                          </a:solidFill>
                          <a:effectLst/>
                          <a:latin typeface="Arial" charset="0"/>
                        </a:rPr>
                        <a:t>future</a:t>
                      </a:r>
                      <a:r>
                        <a:rPr kumimoji="0" lang="en-US" sz="2400" b="0" i="0" u="none" strike="noStrike" cap="none" normalizeH="0" baseline="0" dirty="0" smtClean="0">
                          <a:ln>
                            <a:noFill/>
                          </a:ln>
                          <a:solidFill>
                            <a:schemeClr val="tx1"/>
                          </a:solidFill>
                          <a:effectLst/>
                          <a:latin typeface="Arial" charset="0"/>
                        </a:rPr>
                        <a:t> treatment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400" b="0" i="0" u="none" strike="noStrike" cap="none" normalizeH="0" baseline="0" dirty="0" smtClean="0">
                          <a:ln>
                            <a:noFill/>
                          </a:ln>
                          <a:solidFill>
                            <a:schemeClr val="tx1"/>
                          </a:solidFill>
                          <a:effectLst/>
                          <a:latin typeface="Arial" charset="0"/>
                        </a:rPr>
                        <a:t>Specific orders for </a:t>
                      </a:r>
                      <a:r>
                        <a:rPr kumimoji="0" lang="en-US" sz="2400" b="1" i="1" u="none" strike="noStrike" cap="none" normalizeH="0" baseline="0" dirty="0" smtClean="0">
                          <a:ln>
                            <a:noFill/>
                          </a:ln>
                          <a:solidFill>
                            <a:schemeClr val="tx1"/>
                          </a:solidFill>
                          <a:effectLst/>
                          <a:latin typeface="Arial" charset="0"/>
                        </a:rPr>
                        <a:t>current</a:t>
                      </a:r>
                      <a:r>
                        <a:rPr kumimoji="0" lang="en-US" sz="2400" b="0" i="0" u="none" strike="noStrike" cap="none" normalizeH="0" baseline="0" dirty="0" smtClean="0">
                          <a:ln>
                            <a:noFill/>
                          </a:ln>
                          <a:solidFill>
                            <a:schemeClr val="tx1"/>
                          </a:solidFill>
                          <a:effectLst/>
                          <a:latin typeface="Arial" charset="0"/>
                        </a:rPr>
                        <a:t> treatment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1074828">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400" b="0" i="0" u="none" strike="noStrike" cap="none" normalizeH="0" baseline="0" dirty="0" smtClean="0">
                          <a:ln>
                            <a:noFill/>
                          </a:ln>
                          <a:solidFill>
                            <a:schemeClr val="tx1"/>
                          </a:solidFill>
                          <a:effectLst/>
                          <a:latin typeface="Arial" charset="0"/>
                        </a:rPr>
                        <a:t>Names medical decision maker</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3363" marR="0" lvl="0" indent="-233363" algn="l" defTabSz="914400" rtl="0" eaLnBrk="1" fontAlgn="base" latinLnBrk="0" hangingPunct="1">
                        <a:lnSpc>
                          <a:spcPct val="100000"/>
                        </a:lnSpc>
                        <a:spcBef>
                          <a:spcPct val="20000"/>
                        </a:spcBef>
                        <a:spcAft>
                          <a:spcPct val="0"/>
                        </a:spcAft>
                        <a:buClr>
                          <a:srgbClr val="413000"/>
                        </a:buClr>
                        <a:buSzPct val="75000"/>
                        <a:buFont typeface="Symbol" pitchFamily="18" charset="2"/>
                        <a:buChar char="·"/>
                        <a:tabLst/>
                      </a:pPr>
                      <a:r>
                        <a:rPr kumimoji="0" lang="en-US" sz="2400" b="0" i="0" u="none" strike="noStrike" cap="none" normalizeH="0" baseline="0" dirty="0" smtClean="0">
                          <a:ln>
                            <a:noFill/>
                          </a:ln>
                          <a:solidFill>
                            <a:schemeClr val="tx1"/>
                          </a:solidFill>
                          <a:effectLst/>
                          <a:latin typeface="Arial" charset="0"/>
                        </a:rPr>
                        <a:t>Can be signed by decision-maker</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r>
            </a:tbl>
          </a:graphicData>
        </a:graphic>
      </p:graphicFrame>
    </p:spTree>
    <p:extLst>
      <p:ext uri="{BB962C8B-B14F-4D97-AF65-F5344CB8AC3E}">
        <p14:creationId xmlns:p14="http://schemas.microsoft.com/office/powerpoint/2010/main" val="5542445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title"/>
          </p:nvPr>
        </p:nvSpPr>
        <p:spPr>
          <a:xfrm>
            <a:off x="457200" y="304800"/>
            <a:ext cx="8229600" cy="1371600"/>
          </a:xfrm>
        </p:spPr>
        <p:txBody>
          <a:bodyPr/>
          <a:lstStyle/>
          <a:p>
            <a:pPr eaLnBrk="1" hangingPunct="1"/>
            <a:r>
              <a:rPr lang="en-US" dirty="0" smtClean="0">
                <a:latin typeface="Calibri" pitchFamily="34" charset="0"/>
              </a:rPr>
              <a:t>Where does the completed POLST form go?</a:t>
            </a:r>
          </a:p>
        </p:txBody>
      </p:sp>
      <p:sp>
        <p:nvSpPr>
          <p:cNvPr id="29699" name="Rectangle 2"/>
          <p:cNvSpPr>
            <a:spLocks noGrp="1" noChangeArrowheads="1"/>
          </p:cNvSpPr>
          <p:nvPr>
            <p:ph idx="1"/>
          </p:nvPr>
        </p:nvSpPr>
        <p:spPr>
          <a:xfrm>
            <a:off x="457200" y="1981200"/>
            <a:ext cx="7315200" cy="4114800"/>
          </a:xfrm>
          <a:noFill/>
        </p:spPr>
        <p:txBody>
          <a:bodyPr>
            <a:normAutofit/>
          </a:bodyPr>
          <a:lstStyle/>
          <a:p>
            <a:pPr eaLnBrk="1" hangingPunct="1">
              <a:buClr>
                <a:srgbClr val="413000"/>
              </a:buClr>
              <a:buFont typeface="Symbol" pitchFamily="18" charset="2"/>
              <a:buNone/>
            </a:pPr>
            <a:r>
              <a:rPr lang="en-US" sz="2400" dirty="0" smtClean="0"/>
              <a:t>The original stays with the person</a:t>
            </a:r>
          </a:p>
          <a:p>
            <a:pPr eaLnBrk="1" hangingPunct="1">
              <a:spcBef>
                <a:spcPct val="50000"/>
              </a:spcBef>
              <a:buClr>
                <a:srgbClr val="413000"/>
              </a:buClr>
              <a:buFont typeface="Symbol" pitchFamily="18" charset="2"/>
              <a:buChar char="·"/>
            </a:pPr>
            <a:r>
              <a:rPr lang="en-US" sz="2400" dirty="0" smtClean="0"/>
              <a:t>At home:</a:t>
            </a:r>
          </a:p>
          <a:p>
            <a:pPr lvl="1" eaLnBrk="1" hangingPunct="1">
              <a:buClr>
                <a:srgbClr val="413000"/>
              </a:buClr>
              <a:buSzPct val="75000"/>
              <a:buFont typeface="Arial" charset="0"/>
              <a:buChar char="–"/>
            </a:pPr>
            <a:r>
              <a:rPr lang="en-US" sz="2400" dirty="0" smtClean="0"/>
              <a:t>Keep in easy-to-find location </a:t>
            </a:r>
          </a:p>
          <a:p>
            <a:pPr lvl="1" eaLnBrk="1" hangingPunct="1">
              <a:buClr>
                <a:srgbClr val="413000"/>
              </a:buClr>
              <a:buSzPct val="75000"/>
              <a:buFont typeface="Arial" charset="0"/>
              <a:buChar char="–"/>
            </a:pPr>
            <a:r>
              <a:rPr lang="en-US" sz="2400" dirty="0" smtClean="0"/>
              <a:t>Give to emergency </a:t>
            </a:r>
            <a:r>
              <a:rPr lang="en-US" sz="2400" dirty="0"/>
              <a:t>m</a:t>
            </a:r>
            <a:r>
              <a:rPr lang="en-US" sz="2400" dirty="0" smtClean="0"/>
              <a:t>edical </a:t>
            </a:r>
            <a:r>
              <a:rPr lang="en-US" sz="2400" dirty="0"/>
              <a:t>s</a:t>
            </a:r>
            <a:r>
              <a:rPr lang="en-US" sz="2400" dirty="0" smtClean="0"/>
              <a:t>ervices</a:t>
            </a:r>
          </a:p>
          <a:p>
            <a:pPr eaLnBrk="1" hangingPunct="1">
              <a:spcBef>
                <a:spcPct val="50000"/>
              </a:spcBef>
              <a:buClr>
                <a:srgbClr val="413000"/>
              </a:buClr>
              <a:buFont typeface="Symbol" pitchFamily="18" charset="2"/>
              <a:buChar char="·"/>
            </a:pPr>
            <a:r>
              <a:rPr lang="en-US" sz="2400" dirty="0" smtClean="0"/>
              <a:t>At a nursing home or hospital:</a:t>
            </a:r>
          </a:p>
          <a:p>
            <a:pPr lvl="1" eaLnBrk="1" hangingPunct="1">
              <a:buClr>
                <a:srgbClr val="413000"/>
              </a:buClr>
              <a:buSzPct val="75000"/>
              <a:buFont typeface="Arial" charset="0"/>
              <a:buChar char="–"/>
            </a:pPr>
            <a:r>
              <a:rPr lang="en-US" sz="2400" dirty="0" smtClean="0"/>
              <a:t>Filed in medical chart</a:t>
            </a:r>
          </a:p>
          <a:p>
            <a:pPr lvl="1" eaLnBrk="1" hangingPunct="1">
              <a:buClr>
                <a:srgbClr val="413000"/>
              </a:buClr>
              <a:buSzPct val="75000"/>
              <a:buFont typeface="Arial" charset="0"/>
              <a:buChar char="–"/>
            </a:pPr>
            <a:r>
              <a:rPr lang="en-US" sz="2400" dirty="0" smtClean="0"/>
              <a:t>Goes with the person if they are transferred</a:t>
            </a:r>
          </a:p>
        </p:txBody>
      </p:sp>
    </p:spTree>
    <p:extLst>
      <p:ext uri="{BB962C8B-B14F-4D97-AF65-F5344CB8AC3E}">
        <p14:creationId xmlns:p14="http://schemas.microsoft.com/office/powerpoint/2010/main" val="16675306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sz="half" idx="1"/>
          </p:nvPr>
        </p:nvSpPr>
        <p:spPr>
          <a:xfrm>
            <a:off x="457200" y="1600201"/>
            <a:ext cx="7467600" cy="4572000"/>
          </a:xfrm>
        </p:spPr>
        <p:txBody>
          <a:bodyPr>
            <a:normAutofit/>
          </a:bodyPr>
          <a:lstStyle/>
          <a:p>
            <a:pPr eaLnBrk="1" hangingPunct="1">
              <a:lnSpc>
                <a:spcPct val="90000"/>
              </a:lnSpc>
              <a:spcBef>
                <a:spcPts val="1800"/>
              </a:spcBef>
              <a:buFont typeface="Wingdings" pitchFamily="2" charset="2"/>
              <a:buNone/>
            </a:pPr>
            <a:r>
              <a:rPr lang="en-US" sz="3200" dirty="0" smtClean="0"/>
              <a:t>The documents are only as good as the conversations that accompany them! </a:t>
            </a:r>
          </a:p>
        </p:txBody>
      </p:sp>
      <p:sp>
        <p:nvSpPr>
          <p:cNvPr id="135173" name="Text Box 5"/>
          <p:cNvSpPr txBox="1">
            <a:spLocks noChangeArrowheads="1"/>
          </p:cNvSpPr>
          <p:nvPr/>
        </p:nvSpPr>
        <p:spPr bwMode="auto">
          <a:xfrm>
            <a:off x="457200" y="685800"/>
            <a:ext cx="8763000" cy="769441"/>
          </a:xfrm>
          <a:prstGeom prst="rect">
            <a:avLst/>
          </a:prstGeom>
          <a:noFill/>
          <a:ln w="9525">
            <a:noFill/>
            <a:miter lim="800000"/>
            <a:headEnd/>
            <a:tailEnd/>
          </a:ln>
          <a:effectLst/>
        </p:spPr>
        <p:txBody>
          <a:bodyPr>
            <a:spAutoFit/>
          </a:bodyPr>
          <a:lstStyle/>
          <a:p>
            <a:pPr>
              <a:spcBef>
                <a:spcPts val="600"/>
              </a:spcBef>
              <a:defRPr/>
            </a:pPr>
            <a:r>
              <a:rPr lang="en-US" sz="4400" dirty="0" smtClean="0">
                <a:solidFill>
                  <a:schemeClr val="bg2">
                    <a:lumMod val="50000"/>
                  </a:schemeClr>
                </a:solidFill>
                <a:latin typeface="+mj-lt"/>
              </a:rPr>
              <a:t>Remember </a:t>
            </a:r>
            <a:endParaRPr lang="en-US" sz="4400" dirty="0">
              <a:solidFill>
                <a:schemeClr val="bg2">
                  <a:lumMod val="50000"/>
                </a:schemeClr>
              </a:solidFill>
              <a:latin typeface="+mj-lt"/>
            </a:endParaRPr>
          </a:p>
        </p:txBody>
      </p:sp>
      <p:pic>
        <p:nvPicPr>
          <p:cNvPr id="2" name="Picture 1"/>
          <p:cNvPicPr>
            <a:picLocks noChangeAspect="1"/>
          </p:cNvPicPr>
          <p:nvPr/>
        </p:nvPicPr>
        <p:blipFill>
          <a:blip r:embed="rId3"/>
          <a:stretch>
            <a:fillRect/>
          </a:stretch>
        </p:blipFill>
        <p:spPr>
          <a:xfrm>
            <a:off x="2108200" y="3314700"/>
            <a:ext cx="6350000" cy="3543300"/>
          </a:xfrm>
          <a:prstGeom prst="rect">
            <a:avLst/>
          </a:prstGeom>
        </p:spPr>
      </p:pic>
    </p:spTree>
    <p:extLst>
      <p:ext uri="{BB962C8B-B14F-4D97-AF65-F5344CB8AC3E}">
        <p14:creationId xmlns:p14="http://schemas.microsoft.com/office/powerpoint/2010/main" val="2530307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dissolve">
                                      <p:cBhvr>
                                        <p:cTn id="7" dur="500"/>
                                        <p:tgtEl>
                                          <p:spTgt spid="135170">
                                            <p:txEl>
                                              <p:pRg st="0" end="0"/>
                                            </p:txEl>
                                          </p:spTgt>
                                        </p:tgtEl>
                                      </p:cBhvr>
                                    </p:animEffect>
                                  </p:childTnLst>
                                </p:cTn>
                              </p:par>
                              <p:par>
                                <p:cTn id="8" presetID="3" presetClass="emph" presetSubtype="2" fill="hold" nodeType="withEffect">
                                  <p:stCondLst>
                                    <p:cond delay="0"/>
                                  </p:stCondLst>
                                  <p:childTnLst>
                                    <p:animClr clrSpc="rgb" dir="cw">
                                      <p:cBhvr override="childStyle">
                                        <p:cTn id="9" dur="500" fill="hold"/>
                                        <p:tgtEl>
                                          <p:spTgt spid="135170">
                                            <p:txEl>
                                              <p:pRg st="0" end="0"/>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sz="half" idx="1"/>
          </p:nvPr>
        </p:nvSpPr>
        <p:spPr>
          <a:xfrm>
            <a:off x="457200" y="2065337"/>
            <a:ext cx="4267200" cy="4106863"/>
          </a:xfrm>
        </p:spPr>
        <p:txBody>
          <a:bodyPr>
            <a:normAutofit/>
          </a:bodyPr>
          <a:lstStyle/>
          <a:p>
            <a:pPr>
              <a:lnSpc>
                <a:spcPct val="90000"/>
              </a:lnSpc>
              <a:spcBef>
                <a:spcPts val="1800"/>
              </a:spcBef>
            </a:pPr>
            <a:r>
              <a:rPr lang="en-US" sz="2800" dirty="0" smtClean="0"/>
              <a:t>Reflect on values </a:t>
            </a:r>
          </a:p>
          <a:p>
            <a:pPr>
              <a:lnSpc>
                <a:spcPct val="90000"/>
              </a:lnSpc>
              <a:spcBef>
                <a:spcPts val="1800"/>
              </a:spcBef>
            </a:pPr>
            <a:r>
              <a:rPr lang="en-US" sz="2800" dirty="0" smtClean="0"/>
              <a:t>Select an agent</a:t>
            </a:r>
          </a:p>
          <a:p>
            <a:pPr>
              <a:lnSpc>
                <a:spcPct val="90000"/>
              </a:lnSpc>
              <a:spcBef>
                <a:spcPts val="1800"/>
              </a:spcBef>
            </a:pPr>
            <a:r>
              <a:rPr lang="en-US" sz="2800" dirty="0"/>
              <a:t>Talk about </a:t>
            </a:r>
            <a:r>
              <a:rPr lang="en-US" sz="2800" dirty="0" smtClean="0"/>
              <a:t>preferences</a:t>
            </a:r>
          </a:p>
          <a:p>
            <a:pPr>
              <a:lnSpc>
                <a:spcPct val="90000"/>
              </a:lnSpc>
              <a:spcBef>
                <a:spcPts val="1800"/>
              </a:spcBef>
            </a:pPr>
            <a:r>
              <a:rPr lang="en-US" sz="2800" dirty="0" smtClean="0"/>
              <a:t>Complete the form</a:t>
            </a:r>
          </a:p>
          <a:p>
            <a:pPr>
              <a:lnSpc>
                <a:spcPct val="90000"/>
              </a:lnSpc>
              <a:spcBef>
                <a:spcPts val="1800"/>
              </a:spcBef>
            </a:pPr>
            <a:r>
              <a:rPr lang="en-US" sz="2800" dirty="0" smtClean="0"/>
              <a:t>Distribute</a:t>
            </a:r>
          </a:p>
          <a:p>
            <a:pPr>
              <a:lnSpc>
                <a:spcPct val="90000"/>
              </a:lnSpc>
              <a:spcBef>
                <a:spcPts val="1800"/>
              </a:spcBef>
            </a:pPr>
            <a:r>
              <a:rPr lang="en-US" sz="2800" dirty="0" smtClean="0"/>
              <a:t>Review</a:t>
            </a:r>
          </a:p>
        </p:txBody>
      </p:sp>
      <p:pic>
        <p:nvPicPr>
          <p:cNvPr id="32772" name="Picture 3" descr="MPj04223400000[1]"/>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 r="24283" b="-1219"/>
          <a:stretch/>
        </p:blipFill>
        <p:spPr>
          <a:xfrm>
            <a:off x="4907325" y="1981200"/>
            <a:ext cx="3550875" cy="3162300"/>
          </a:xfrm>
          <a:noFill/>
        </p:spPr>
      </p:pic>
      <p:sp>
        <p:nvSpPr>
          <p:cNvPr id="32773" name="Rectangle 4"/>
          <p:cNvSpPr>
            <a:spLocks noRot="1" noChangeArrowheads="1"/>
          </p:cNvSpPr>
          <p:nvPr/>
        </p:nvSpPr>
        <p:spPr bwMode="auto">
          <a:xfrm>
            <a:off x="4521200" y="541020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en-US" sz="4000" b="1" i="1" dirty="0"/>
              <a:t>peace of mind</a:t>
            </a:r>
          </a:p>
        </p:txBody>
      </p:sp>
      <p:sp>
        <p:nvSpPr>
          <p:cNvPr id="135173" name="Text Box 5"/>
          <p:cNvSpPr txBox="1">
            <a:spLocks noChangeArrowheads="1"/>
          </p:cNvSpPr>
          <p:nvPr/>
        </p:nvSpPr>
        <p:spPr bwMode="auto">
          <a:xfrm>
            <a:off x="247650" y="190500"/>
            <a:ext cx="8763000" cy="1523494"/>
          </a:xfrm>
          <a:prstGeom prst="rect">
            <a:avLst/>
          </a:prstGeom>
          <a:noFill/>
          <a:ln w="9525">
            <a:noFill/>
            <a:miter lim="800000"/>
            <a:headEnd/>
            <a:tailEnd/>
          </a:ln>
          <a:effectLst/>
        </p:spPr>
        <p:txBody>
          <a:bodyPr>
            <a:spAutoFit/>
          </a:bodyPr>
          <a:lstStyle/>
          <a:p>
            <a:pPr>
              <a:spcBef>
                <a:spcPts val="600"/>
              </a:spcBef>
              <a:defRPr/>
            </a:pPr>
            <a:r>
              <a:rPr lang="en-US" sz="4400" dirty="0" smtClean="0">
                <a:solidFill>
                  <a:schemeClr val="bg2">
                    <a:lumMod val="50000"/>
                  </a:schemeClr>
                </a:solidFill>
                <a:latin typeface="+mj-lt"/>
              </a:rPr>
              <a:t>Advance Care Planning – </a:t>
            </a:r>
          </a:p>
          <a:p>
            <a:pPr>
              <a:spcBef>
                <a:spcPts val="600"/>
              </a:spcBef>
              <a:defRPr/>
            </a:pPr>
            <a:r>
              <a:rPr lang="en-US" sz="4400" dirty="0" smtClean="0">
                <a:solidFill>
                  <a:schemeClr val="bg2">
                    <a:lumMod val="50000"/>
                  </a:schemeClr>
                </a:solidFill>
                <a:latin typeface="+mj-lt"/>
              </a:rPr>
              <a:t>a process </a:t>
            </a:r>
            <a:r>
              <a:rPr lang="en-US" sz="4400" i="1" dirty="0" smtClean="0">
                <a:solidFill>
                  <a:schemeClr val="bg2">
                    <a:lumMod val="50000"/>
                  </a:schemeClr>
                </a:solidFill>
                <a:latin typeface="+mj-lt"/>
              </a:rPr>
              <a:t>and</a:t>
            </a:r>
            <a:r>
              <a:rPr lang="en-US" sz="4400" dirty="0" smtClean="0">
                <a:solidFill>
                  <a:schemeClr val="bg2">
                    <a:lumMod val="50000"/>
                  </a:schemeClr>
                </a:solidFill>
                <a:latin typeface="+mj-lt"/>
              </a:rPr>
              <a:t> a conversation</a:t>
            </a:r>
            <a:endParaRPr lang="en-US" sz="4400" dirty="0">
              <a:solidFill>
                <a:schemeClr val="bg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Effect transition="in" filter="dissolve">
                                      <p:cBhvr>
                                        <p:cTn id="7" dur="500"/>
                                        <p:tgtEl>
                                          <p:spTgt spid="135170">
                                            <p:txEl>
                                              <p:pRg st="0" end="0"/>
                                            </p:txEl>
                                          </p:spTgt>
                                        </p:tgtEl>
                                      </p:cBhvr>
                                    </p:animEffect>
                                  </p:childTnLst>
                                </p:cTn>
                              </p:par>
                              <p:par>
                                <p:cTn id="8" presetID="3" presetClass="emph" presetSubtype="2" fill="hold" nodeType="withEffect">
                                  <p:stCondLst>
                                    <p:cond delay="0"/>
                                  </p:stCondLst>
                                  <p:childTnLst>
                                    <p:animClr clrSpc="rgb" dir="cw">
                                      <p:cBhvr override="childStyle">
                                        <p:cTn id="9" dur="500" fill="hold"/>
                                        <p:tgtEl>
                                          <p:spTgt spid="135170">
                                            <p:txEl>
                                              <p:pRg st="0" end="0"/>
                                            </p:txEl>
                                          </p:spTgt>
                                        </p:tgtEl>
                                        <p:attrNameLst>
                                          <p:attrName>style.color</p:attrName>
                                        </p:attrNameLst>
                                      </p:cBhvr>
                                      <p:to>
                                        <a:schemeClr val="hlink"/>
                                      </p:to>
                                    </p:animClr>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35170">
                                            <p:txEl>
                                              <p:pRg st="1" end="1"/>
                                            </p:txEl>
                                          </p:spTgt>
                                        </p:tgtEl>
                                        <p:attrNameLst>
                                          <p:attrName>style.visibility</p:attrName>
                                        </p:attrNameLst>
                                      </p:cBhvr>
                                      <p:to>
                                        <p:strVal val="visible"/>
                                      </p:to>
                                    </p:set>
                                    <p:animEffect transition="in" filter="dissolve">
                                      <p:cBhvr>
                                        <p:cTn id="13" dur="1000"/>
                                        <p:tgtEl>
                                          <p:spTgt spid="135170">
                                            <p:txEl>
                                              <p:pRg st="1" end="1"/>
                                            </p:txEl>
                                          </p:spTgt>
                                        </p:tgtEl>
                                      </p:cBhvr>
                                    </p:animEffect>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135170">
                                            <p:txEl>
                                              <p:pRg st="2" end="2"/>
                                            </p:txEl>
                                          </p:spTgt>
                                        </p:tgtEl>
                                        <p:attrNameLst>
                                          <p:attrName>style.visibility</p:attrName>
                                        </p:attrNameLst>
                                      </p:cBhvr>
                                      <p:to>
                                        <p:strVal val="visible"/>
                                      </p:to>
                                    </p:set>
                                    <p:animEffect transition="in" filter="dissolve">
                                      <p:cBhvr>
                                        <p:cTn id="17" dur="1000"/>
                                        <p:tgtEl>
                                          <p:spTgt spid="135170">
                                            <p:txEl>
                                              <p:pRg st="2" end="2"/>
                                            </p:txEl>
                                          </p:spTgt>
                                        </p:tgtEl>
                                      </p:cBhvr>
                                    </p:animEffect>
                                  </p:childTnLst>
                                </p:cTn>
                              </p:par>
                            </p:childTnLst>
                          </p:cTn>
                        </p:par>
                        <p:par>
                          <p:cTn id="18" fill="hold">
                            <p:stCondLst>
                              <p:cond delay="2500"/>
                            </p:stCondLst>
                            <p:childTnLst>
                              <p:par>
                                <p:cTn id="19" presetID="9" presetClass="entr" presetSubtype="0" fill="hold" nodeType="afterEffect">
                                  <p:stCondLst>
                                    <p:cond delay="0"/>
                                  </p:stCondLst>
                                  <p:childTnLst>
                                    <p:set>
                                      <p:cBhvr>
                                        <p:cTn id="20" dur="1" fill="hold">
                                          <p:stCondLst>
                                            <p:cond delay="0"/>
                                          </p:stCondLst>
                                        </p:cTn>
                                        <p:tgtEl>
                                          <p:spTgt spid="135170">
                                            <p:txEl>
                                              <p:pRg st="3" end="3"/>
                                            </p:txEl>
                                          </p:spTgt>
                                        </p:tgtEl>
                                        <p:attrNameLst>
                                          <p:attrName>style.visibility</p:attrName>
                                        </p:attrNameLst>
                                      </p:cBhvr>
                                      <p:to>
                                        <p:strVal val="visible"/>
                                      </p:to>
                                    </p:set>
                                    <p:animEffect transition="in" filter="dissolve">
                                      <p:cBhvr>
                                        <p:cTn id="21" dur="1000"/>
                                        <p:tgtEl>
                                          <p:spTgt spid="135170">
                                            <p:txEl>
                                              <p:pRg st="3" end="3"/>
                                            </p:txEl>
                                          </p:spTgt>
                                        </p:tgtEl>
                                      </p:cBhvr>
                                    </p:animEffect>
                                  </p:childTnLst>
                                </p:cTn>
                              </p:par>
                              <p:par>
                                <p:cTn id="22" presetID="3" presetClass="emph" presetSubtype="2" fill="hold" nodeType="withEffect">
                                  <p:stCondLst>
                                    <p:cond delay="0"/>
                                  </p:stCondLst>
                                  <p:childTnLst>
                                    <p:animClr clrSpc="rgb" dir="cw">
                                      <p:cBhvr override="childStyle">
                                        <p:cTn id="23" dur="500" fill="hold"/>
                                        <p:tgtEl>
                                          <p:spTgt spid="135170">
                                            <p:txEl>
                                              <p:pRg st="1" end="1"/>
                                            </p:txEl>
                                          </p:spTgt>
                                        </p:tgtEl>
                                        <p:attrNameLst>
                                          <p:attrName>style.color</p:attrName>
                                        </p:attrNameLst>
                                      </p:cBhvr>
                                      <p:to>
                                        <a:srgbClr val="FF5050"/>
                                      </p:to>
                                    </p:animClr>
                                  </p:childTnLst>
                                </p:cTn>
                              </p:par>
                              <p:par>
                                <p:cTn id="24" presetID="3" presetClass="emph" presetSubtype="2" fill="hold" nodeType="withEffect">
                                  <p:stCondLst>
                                    <p:cond delay="0"/>
                                  </p:stCondLst>
                                  <p:childTnLst>
                                    <p:animClr clrSpc="rgb" dir="cw">
                                      <p:cBhvr override="childStyle">
                                        <p:cTn id="25" dur="500" fill="hold"/>
                                        <p:tgtEl>
                                          <p:spTgt spid="135170">
                                            <p:txEl>
                                              <p:pRg st="2" end="2"/>
                                            </p:txEl>
                                          </p:spTgt>
                                        </p:tgtEl>
                                        <p:attrNameLst>
                                          <p:attrName>style.color</p:attrName>
                                        </p:attrNameLst>
                                      </p:cBhvr>
                                      <p:to>
                                        <a:srgbClr val="FF5050"/>
                                      </p:to>
                                    </p:animClr>
                                  </p:childTnLst>
                                </p:cTn>
                              </p:par>
                              <p:par>
                                <p:cTn id="26" presetID="3" presetClass="emph" presetSubtype="2" fill="hold" nodeType="withEffect">
                                  <p:stCondLst>
                                    <p:cond delay="0"/>
                                  </p:stCondLst>
                                  <p:childTnLst>
                                    <p:animClr clrSpc="rgb" dir="cw">
                                      <p:cBhvr override="childStyle">
                                        <p:cTn id="27" dur="500" fill="hold"/>
                                        <p:tgtEl>
                                          <p:spTgt spid="135170">
                                            <p:txEl>
                                              <p:pRg st="3" end="3"/>
                                            </p:txEl>
                                          </p:spTgt>
                                        </p:tgtEl>
                                        <p:attrNameLst>
                                          <p:attrName>style.color</p:attrName>
                                        </p:attrNameLst>
                                      </p:cBhvr>
                                      <p:to>
                                        <a:srgbClr val="FF5050"/>
                                      </p:to>
                                    </p:animClr>
                                  </p:childTnLst>
                                </p:cTn>
                              </p:par>
                            </p:childTnLst>
                          </p:cTn>
                        </p:par>
                        <p:par>
                          <p:cTn id="28" fill="hold" nodeType="afterGroup">
                            <p:stCondLst>
                              <p:cond delay="3500"/>
                            </p:stCondLst>
                            <p:childTnLst>
                              <p:par>
                                <p:cTn id="29" presetID="9" presetClass="entr" presetSubtype="0" fill="hold" nodeType="afterEffect">
                                  <p:stCondLst>
                                    <p:cond delay="0"/>
                                  </p:stCondLst>
                                  <p:childTnLst>
                                    <p:set>
                                      <p:cBhvr>
                                        <p:cTn id="30" dur="1" fill="hold">
                                          <p:stCondLst>
                                            <p:cond delay="0"/>
                                          </p:stCondLst>
                                        </p:cTn>
                                        <p:tgtEl>
                                          <p:spTgt spid="135170">
                                            <p:txEl>
                                              <p:pRg st="4" end="4"/>
                                            </p:txEl>
                                          </p:spTgt>
                                        </p:tgtEl>
                                        <p:attrNameLst>
                                          <p:attrName>style.visibility</p:attrName>
                                        </p:attrNameLst>
                                      </p:cBhvr>
                                      <p:to>
                                        <p:strVal val="visible"/>
                                      </p:to>
                                    </p:set>
                                    <p:animEffect transition="in" filter="dissolve">
                                      <p:cBhvr>
                                        <p:cTn id="31" dur="1000"/>
                                        <p:tgtEl>
                                          <p:spTgt spid="135170">
                                            <p:txEl>
                                              <p:pRg st="4" end="4"/>
                                            </p:txEl>
                                          </p:spTgt>
                                        </p:tgtEl>
                                      </p:cBhvr>
                                    </p:animEffect>
                                  </p:childTnLst>
                                </p:cTn>
                              </p:par>
                              <p:par>
                                <p:cTn id="32" presetID="3" presetClass="emph" presetSubtype="2" fill="hold" nodeType="withEffect">
                                  <p:stCondLst>
                                    <p:cond delay="0"/>
                                  </p:stCondLst>
                                  <p:childTnLst>
                                    <p:animClr clrSpc="rgb" dir="cw">
                                      <p:cBhvr override="childStyle">
                                        <p:cTn id="33" dur="500" fill="hold"/>
                                        <p:tgtEl>
                                          <p:spTgt spid="135170">
                                            <p:txEl>
                                              <p:pRg st="4" end="4"/>
                                            </p:txEl>
                                          </p:spTgt>
                                        </p:tgtEl>
                                        <p:attrNameLst>
                                          <p:attrName>style.color</p:attrName>
                                        </p:attrNameLst>
                                      </p:cBhvr>
                                      <p:to>
                                        <a:srgbClr val="FF6600"/>
                                      </p:to>
                                    </p:animClr>
                                  </p:childTnLst>
                                </p:cTn>
                              </p:par>
                            </p:childTnLst>
                          </p:cTn>
                        </p:par>
                        <p:par>
                          <p:cTn id="34" fill="hold" nodeType="afterGroup">
                            <p:stCondLst>
                              <p:cond delay="4500"/>
                            </p:stCondLst>
                            <p:childTnLst>
                              <p:par>
                                <p:cTn id="35" presetID="9" presetClass="entr" presetSubtype="0" fill="hold" nodeType="afterEffect">
                                  <p:stCondLst>
                                    <p:cond delay="0"/>
                                  </p:stCondLst>
                                  <p:childTnLst>
                                    <p:set>
                                      <p:cBhvr>
                                        <p:cTn id="36" dur="1" fill="hold">
                                          <p:stCondLst>
                                            <p:cond delay="0"/>
                                          </p:stCondLst>
                                        </p:cTn>
                                        <p:tgtEl>
                                          <p:spTgt spid="135170">
                                            <p:txEl>
                                              <p:pRg st="5" end="5"/>
                                            </p:txEl>
                                          </p:spTgt>
                                        </p:tgtEl>
                                        <p:attrNameLst>
                                          <p:attrName>style.visibility</p:attrName>
                                        </p:attrNameLst>
                                      </p:cBhvr>
                                      <p:to>
                                        <p:strVal val="visible"/>
                                      </p:to>
                                    </p:set>
                                    <p:animEffect transition="in" filter="dissolve">
                                      <p:cBhvr>
                                        <p:cTn id="37" dur="1000"/>
                                        <p:tgtEl>
                                          <p:spTgt spid="135170">
                                            <p:txEl>
                                              <p:pRg st="5" end="5"/>
                                            </p:txEl>
                                          </p:spTgt>
                                        </p:tgtEl>
                                      </p:cBhvr>
                                    </p:animEffect>
                                  </p:childTnLst>
                                </p:cTn>
                              </p:par>
                              <p:par>
                                <p:cTn id="38" presetID="3" presetClass="emph" presetSubtype="2" fill="hold" nodeType="withEffect">
                                  <p:stCondLst>
                                    <p:cond delay="0"/>
                                  </p:stCondLst>
                                  <p:childTnLst>
                                    <p:animClr clrSpc="rgb" dir="cw">
                                      <p:cBhvr override="childStyle">
                                        <p:cTn id="39" dur="500" fill="hold"/>
                                        <p:tgtEl>
                                          <p:spTgt spid="135170">
                                            <p:txEl>
                                              <p:pRg st="5" end="5"/>
                                            </p:txEl>
                                          </p:spTgt>
                                        </p:tgtEl>
                                        <p:attrNameLst>
                                          <p:attrName>style.color</p:attrName>
                                        </p:attrNameLst>
                                      </p:cBhvr>
                                      <p:to>
                                        <a:srgbClr val="FF33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a:spcBef>
                <a:spcPts val="1200"/>
              </a:spcBef>
              <a:defRPr/>
            </a:pPr>
            <a:r>
              <a:rPr lang="en-US" sz="2600" dirty="0">
                <a:solidFill>
                  <a:srgbClr val="58585B"/>
                </a:solidFill>
                <a:latin typeface="Arial" panose="020B0604020202020204" pitchFamily="34" charset="0"/>
                <a:cs typeface="Arial" panose="020B0604020202020204" pitchFamily="34" charset="0"/>
              </a:rPr>
              <a:t>Describe the main elements of advance care planning </a:t>
            </a:r>
          </a:p>
          <a:p>
            <a:pPr>
              <a:spcBef>
                <a:spcPts val="1200"/>
              </a:spcBef>
              <a:defRPr/>
            </a:pPr>
            <a:r>
              <a:rPr lang="en-US" sz="2600" dirty="0">
                <a:solidFill>
                  <a:srgbClr val="58585B"/>
                </a:solidFill>
                <a:latin typeface="Arial" panose="020B0604020202020204" pitchFamily="34" charset="0"/>
                <a:cs typeface="Arial" panose="020B0604020202020204" pitchFamily="34" charset="0"/>
              </a:rPr>
              <a:t>Describe the role of values-based decision-making in advance care planning </a:t>
            </a:r>
          </a:p>
          <a:p>
            <a:pPr>
              <a:spcBef>
                <a:spcPts val="1200"/>
              </a:spcBef>
              <a:defRPr/>
            </a:pPr>
            <a:r>
              <a:rPr lang="en-US" sz="2600" dirty="0">
                <a:solidFill>
                  <a:srgbClr val="58585B"/>
                </a:solidFill>
                <a:latin typeface="Arial" panose="020B0604020202020204" pitchFamily="34" charset="0"/>
                <a:cs typeface="Arial" panose="020B0604020202020204" pitchFamily="34" charset="0"/>
              </a:rPr>
              <a:t>Demonstrate beginning </a:t>
            </a:r>
            <a:r>
              <a:rPr lang="en-US" sz="2600" dirty="0" smtClean="0">
                <a:solidFill>
                  <a:srgbClr val="58585B"/>
                </a:solidFill>
                <a:latin typeface="Arial" panose="020B0604020202020204" pitchFamily="34" charset="0"/>
                <a:cs typeface="Arial" panose="020B0604020202020204" pitchFamily="34" charset="0"/>
              </a:rPr>
              <a:t>skills </a:t>
            </a:r>
            <a:r>
              <a:rPr lang="en-US" sz="2600" dirty="0">
                <a:solidFill>
                  <a:srgbClr val="58585B"/>
                </a:solidFill>
                <a:latin typeface="Arial" panose="020B0604020202020204" pitchFamily="34" charset="0"/>
                <a:cs typeface="Arial" panose="020B0604020202020204" pitchFamily="34" charset="0"/>
              </a:rPr>
              <a:t>in </a:t>
            </a:r>
            <a:r>
              <a:rPr lang="en-US" sz="2600" dirty="0" smtClean="0">
                <a:solidFill>
                  <a:srgbClr val="58585B"/>
                </a:solidFill>
                <a:latin typeface="Arial" panose="020B0604020202020204" pitchFamily="34" charset="0"/>
                <a:cs typeface="Arial" panose="020B0604020202020204" pitchFamily="34" charset="0"/>
              </a:rPr>
              <a:t>facilitating </a:t>
            </a:r>
            <a:r>
              <a:rPr lang="en-US" sz="2600" dirty="0">
                <a:solidFill>
                  <a:srgbClr val="58585B"/>
                </a:solidFill>
                <a:latin typeface="Arial" panose="020B0604020202020204" pitchFamily="34" charset="0"/>
                <a:cs typeface="Arial" panose="020B0604020202020204" pitchFamily="34" charset="0"/>
              </a:rPr>
              <a:t>advance care planning conversations</a:t>
            </a:r>
          </a:p>
          <a:p>
            <a:endParaRPr lang="en-US" dirty="0"/>
          </a:p>
        </p:txBody>
      </p:sp>
    </p:spTree>
    <p:extLst>
      <p:ext uri="{BB962C8B-B14F-4D97-AF65-F5344CB8AC3E}">
        <p14:creationId xmlns:p14="http://schemas.microsoft.com/office/powerpoint/2010/main" val="1970631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143000"/>
          </a:xfrm>
        </p:spPr>
        <p:txBody>
          <a:bodyPr/>
          <a:lstStyle/>
          <a:p>
            <a:r>
              <a:rPr lang="en-US" sz="4000" dirty="0" smtClean="0"/>
              <a:t>Promoting Advance Care Planning</a:t>
            </a:r>
            <a:endParaRPr lang="en-US" sz="4000" dirty="0"/>
          </a:p>
        </p:txBody>
      </p:sp>
      <p:sp>
        <p:nvSpPr>
          <p:cNvPr id="3" name="Content Placeholder 2"/>
          <p:cNvSpPr>
            <a:spLocks noGrp="1"/>
          </p:cNvSpPr>
          <p:nvPr>
            <p:ph idx="1"/>
          </p:nvPr>
        </p:nvSpPr>
        <p:spPr>
          <a:xfrm>
            <a:off x="457200" y="2057400"/>
            <a:ext cx="7620000" cy="4343400"/>
          </a:xfrm>
        </p:spPr>
        <p:txBody>
          <a:bodyPr>
            <a:normAutofit lnSpcReduction="10000"/>
          </a:bodyPr>
          <a:lstStyle/>
          <a:p>
            <a:pPr marL="114300" indent="0">
              <a:spcAft>
                <a:spcPts val="1200"/>
              </a:spcAft>
              <a:buNone/>
            </a:pPr>
            <a:r>
              <a:rPr lang="en-US" sz="2800" i="1" dirty="0" smtClean="0"/>
              <a:t>For those who are well</a:t>
            </a:r>
          </a:p>
          <a:p>
            <a:r>
              <a:rPr lang="en-US" sz="2800" dirty="0" smtClean="0"/>
              <a:t>Host a discussion group using “Go Wish” or similar resource.</a:t>
            </a:r>
          </a:p>
          <a:p>
            <a:r>
              <a:rPr lang="en-US" sz="2800" dirty="0" smtClean="0"/>
              <a:t>Link with a local hospice/hospital offering community ACP classes. </a:t>
            </a:r>
          </a:p>
          <a:p>
            <a:r>
              <a:rPr lang="en-US" sz="2800" dirty="0" smtClean="0"/>
              <a:t>Co-facilitate an educational event with a hospice or palliative care professional. </a:t>
            </a:r>
          </a:p>
          <a:p>
            <a:r>
              <a:rPr lang="en-US" sz="2800" dirty="0"/>
              <a:t>Feature ACP in your </a:t>
            </a:r>
            <a:r>
              <a:rPr lang="en-US" sz="2800" dirty="0" smtClean="0"/>
              <a:t>newsletter. </a:t>
            </a:r>
          </a:p>
          <a:p>
            <a:r>
              <a:rPr lang="en-US" sz="2800" dirty="0" smtClean="0"/>
              <a:t>Have Advance Directive forms available. </a:t>
            </a:r>
          </a:p>
          <a:p>
            <a:endParaRPr lang="en-US" sz="28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9242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14300" indent="0">
              <a:spcAft>
                <a:spcPts val="1200"/>
              </a:spcAft>
              <a:buNone/>
            </a:pPr>
            <a:r>
              <a:rPr lang="en-US" sz="2800" i="1" dirty="0" smtClean="0"/>
              <a:t>For those facing serious illness</a:t>
            </a:r>
          </a:p>
          <a:p>
            <a:r>
              <a:rPr lang="en-US" sz="2800" dirty="0" smtClean="0"/>
              <a:t>Encourage </a:t>
            </a:r>
            <a:r>
              <a:rPr lang="en-US" sz="2800" dirty="0"/>
              <a:t>those you serve to speak openly about what they value most</a:t>
            </a:r>
          </a:p>
          <a:p>
            <a:r>
              <a:rPr lang="en-US" sz="2800" dirty="0"/>
              <a:t>Don’t wait for physicians to initiate these </a:t>
            </a:r>
            <a:r>
              <a:rPr lang="en-US" sz="2800" dirty="0" smtClean="0"/>
              <a:t>conversations; </a:t>
            </a:r>
            <a:r>
              <a:rPr lang="en-US" sz="2800" dirty="0"/>
              <a:t>many never </a:t>
            </a:r>
            <a:r>
              <a:rPr lang="en-US" sz="2800" dirty="0" smtClean="0"/>
              <a:t>will.</a:t>
            </a:r>
            <a:endParaRPr lang="en-US" sz="2800" dirty="0"/>
          </a:p>
          <a:p>
            <a:r>
              <a:rPr lang="en-US" sz="2800" dirty="0"/>
              <a:t>Encourage people to talk to their doctor about </a:t>
            </a:r>
            <a:r>
              <a:rPr lang="en-US" sz="2800" dirty="0" smtClean="0"/>
              <a:t>POLST, </a:t>
            </a:r>
            <a:r>
              <a:rPr lang="en-US" sz="2800" dirty="0"/>
              <a:t>if appropriate. </a:t>
            </a:r>
          </a:p>
          <a:p>
            <a:r>
              <a:rPr lang="en-US" sz="2800" dirty="0"/>
              <a:t>Develop relationships with local hospice and palliative care teams who can </a:t>
            </a:r>
            <a:r>
              <a:rPr lang="en-US" sz="2800" dirty="0" smtClean="0"/>
              <a:t>provide informational visits.</a:t>
            </a:r>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81C30B9-483E-4BEF-B79E-B786A260750B}" type="slidenum">
              <a:rPr lang="en-US" smtClean="0"/>
              <a:pPr>
                <a:defRPr/>
              </a:pPr>
              <a:t>21</a:t>
            </a:fld>
            <a:endParaRPr lang="en-US"/>
          </a:p>
        </p:txBody>
      </p:sp>
      <p:sp>
        <p:nvSpPr>
          <p:cNvPr id="5" name="Title 1"/>
          <p:cNvSpPr>
            <a:spLocks noGrp="1"/>
          </p:cNvSpPr>
          <p:nvPr>
            <p:ph type="title"/>
          </p:nvPr>
        </p:nvSpPr>
        <p:spPr>
          <a:xfrm>
            <a:off x="304800" y="274638"/>
            <a:ext cx="7924800" cy="1249362"/>
          </a:xfrm>
        </p:spPr>
        <p:txBody>
          <a:bodyPr/>
          <a:lstStyle/>
          <a:p>
            <a:r>
              <a:rPr lang="en-US" sz="4000" dirty="0" smtClean="0"/>
              <a:t>Promoting Advance Care Planning</a:t>
            </a:r>
            <a:endParaRPr lang="en-US" sz="4000" dirty="0"/>
          </a:p>
        </p:txBody>
      </p:sp>
    </p:spTree>
    <p:extLst>
      <p:ext uri="{BB962C8B-B14F-4D97-AF65-F5344CB8AC3E}">
        <p14:creationId xmlns:p14="http://schemas.microsoft.com/office/powerpoint/2010/main" val="79193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143000"/>
          </a:xfrm>
        </p:spPr>
        <p:txBody>
          <a:bodyPr/>
          <a:lstStyle/>
          <a:p>
            <a:pPr algn="ctr"/>
            <a:r>
              <a:rPr lang="en-US" dirty="0" smtClean="0"/>
              <a:t>Thank you!</a:t>
            </a:r>
            <a:endParaRPr lang="en-US" dirty="0"/>
          </a:p>
        </p:txBody>
      </p:sp>
      <p:sp>
        <p:nvSpPr>
          <p:cNvPr id="3" name="Content Placeholder 2"/>
          <p:cNvSpPr>
            <a:spLocks noGrp="1"/>
          </p:cNvSpPr>
          <p:nvPr>
            <p:ph idx="1"/>
          </p:nvPr>
        </p:nvSpPr>
        <p:spPr>
          <a:xfrm>
            <a:off x="457200" y="2438400"/>
            <a:ext cx="7620000" cy="3962400"/>
          </a:xfrm>
        </p:spPr>
        <p:txBody>
          <a:bodyPr/>
          <a:lstStyle/>
          <a:p>
            <a:pPr marL="114300" indent="0" algn="ctr">
              <a:buNone/>
            </a:pPr>
            <a:r>
              <a:rPr lang="en-US" dirty="0" smtClean="0"/>
              <a:t>For more information, visit</a:t>
            </a:r>
            <a:endParaRPr lang="en-US" dirty="0"/>
          </a:p>
        </p:txBody>
      </p:sp>
      <p:sp>
        <p:nvSpPr>
          <p:cNvPr id="4" name="Slide Number Placeholder 3"/>
          <p:cNvSpPr>
            <a:spLocks noGrp="1"/>
          </p:cNvSpPr>
          <p:nvPr>
            <p:ph type="sldNum" sz="quarter" idx="12"/>
          </p:nvPr>
        </p:nvSpPr>
        <p:spPr/>
        <p:txBody>
          <a:bodyPr/>
          <a:lstStyle/>
          <a:p>
            <a:pPr>
              <a:defRPr/>
            </a:pPr>
            <a:fld id="{081C30B9-483E-4BEF-B79E-B786A260750B}" type="slidenum">
              <a:rPr lang="en-US" smtClean="0"/>
              <a:pPr>
                <a:defRPr/>
              </a:pPr>
              <a:t>22</a:t>
            </a:fld>
            <a:endParaRPr lang="en-US"/>
          </a:p>
        </p:txBody>
      </p:sp>
      <p:pic>
        <p:nvPicPr>
          <p:cNvPr id="1026" name="Picture 2" descr="W:\Administrative\logos &amp; signatures\Logo_CCCC\CCCC_logo_2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97249"/>
            <a:ext cx="4540550" cy="1060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5105400"/>
            <a:ext cx="6019800" cy="461665"/>
          </a:xfrm>
          <a:prstGeom prst="rect">
            <a:avLst/>
          </a:prstGeom>
          <a:noFill/>
        </p:spPr>
        <p:txBody>
          <a:bodyPr wrap="square" rtlCol="0">
            <a:spAutoFit/>
          </a:bodyPr>
          <a:lstStyle/>
          <a:p>
            <a:pPr algn="ctr"/>
            <a:r>
              <a:rPr lang="en-US" sz="2400" b="1" dirty="0" smtClean="0"/>
              <a:t>www.CoalitionCCC.org</a:t>
            </a:r>
            <a:endParaRPr lang="en-US" sz="2400" b="1" dirty="0"/>
          </a:p>
        </p:txBody>
      </p:sp>
    </p:spTree>
    <p:extLst>
      <p:ext uri="{BB962C8B-B14F-4D97-AF65-F5344CB8AC3E}">
        <p14:creationId xmlns:p14="http://schemas.microsoft.com/office/powerpoint/2010/main" val="286139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r>
              <a:rPr lang="en-US" sz="8000" b="1" dirty="0" smtClean="0">
                <a:solidFill>
                  <a:schemeClr val="accent1"/>
                </a:solidFill>
                <a:latin typeface="Charcoal CY"/>
                <a:cs typeface="Charcoal CY"/>
              </a:rPr>
              <a:t>Questions? </a:t>
            </a:r>
            <a:endParaRPr lang="en-US" sz="8000" b="1" dirty="0">
              <a:solidFill>
                <a:schemeClr val="accent1"/>
              </a:solidFill>
              <a:latin typeface="Charcoal CY"/>
              <a:cs typeface="Charcoal CY"/>
            </a:endParaRPr>
          </a:p>
        </p:txBody>
      </p:sp>
      <p:sp>
        <p:nvSpPr>
          <p:cNvPr id="4" name="Slide Number Placeholder 3"/>
          <p:cNvSpPr>
            <a:spLocks noGrp="1"/>
          </p:cNvSpPr>
          <p:nvPr>
            <p:ph type="sldNum" sz="quarter" idx="12"/>
          </p:nvPr>
        </p:nvSpPr>
        <p:spPr/>
        <p:txBody>
          <a:bodyPr/>
          <a:lstStyle/>
          <a:p>
            <a:pPr>
              <a:defRPr/>
            </a:pPr>
            <a:fld id="{081C30B9-483E-4BEF-B79E-B786A260750B}" type="slidenum">
              <a:rPr lang="en-US" smtClean="0"/>
              <a:pPr>
                <a:defRPr/>
              </a:pPr>
              <a:t>23</a:t>
            </a:fld>
            <a:endParaRPr lang="en-US"/>
          </a:p>
        </p:txBody>
      </p:sp>
    </p:spTree>
    <p:extLst>
      <p:ext uri="{BB962C8B-B14F-4D97-AF65-F5344CB8AC3E}">
        <p14:creationId xmlns:p14="http://schemas.microsoft.com/office/powerpoint/2010/main" val="205067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stories </a:t>
            </a:r>
            <a:endParaRPr lang="en-US" dirty="0"/>
          </a:p>
        </p:txBody>
      </p:sp>
      <p:pic>
        <p:nvPicPr>
          <p:cNvPr id="14" name="Content Placeholder 13"/>
          <p:cNvPicPr>
            <a:picLocks noGrp="1"/>
          </p:cNvPicPr>
          <p:nvPr>
            <p:ph idx="1"/>
          </p:nvPr>
        </p:nvPicPr>
        <p:blipFill>
          <a:blip r:embed="rId3" cstate="print">
            <a:extLst>
              <a:ext uri="{28A0092B-C50C-407E-A947-70E740481C1C}">
                <a14:useLocalDpi xmlns:a14="http://schemas.microsoft.com/office/drawing/2010/main" val="0"/>
              </a:ext>
            </a:extLst>
          </a:blip>
          <a:srcRect t="2729" b="2729"/>
          <a:stretch>
            <a:fillRect/>
          </a:stretch>
        </p:blipFill>
        <p:spPr bwMode="auto">
          <a:xfrm>
            <a:off x="652780" y="1600202"/>
            <a:ext cx="4071620" cy="2565140"/>
          </a:xfrm>
          <a:prstGeom prst="rect">
            <a:avLst/>
          </a:prstGeom>
          <a:noFill/>
          <a:ln>
            <a:noFill/>
          </a:ln>
        </p:spPr>
      </p:pic>
      <p:pic>
        <p:nvPicPr>
          <p:cNvPr id="8" name="Picture 7"/>
          <p:cNvPicPr>
            <a:picLocks noChangeAspect="1"/>
          </p:cNvPicPr>
          <p:nvPr/>
        </p:nvPicPr>
        <p:blipFill>
          <a:blip r:embed="rId4"/>
          <a:stretch>
            <a:fillRect/>
          </a:stretch>
        </p:blipFill>
        <p:spPr>
          <a:xfrm>
            <a:off x="2590800" y="3810000"/>
            <a:ext cx="3668347" cy="2438400"/>
          </a:xfrm>
          <a:prstGeom prst="rect">
            <a:avLst/>
          </a:prstGeom>
        </p:spPr>
      </p:pic>
      <p:pic>
        <p:nvPicPr>
          <p:cNvPr id="3" name="Picture 2"/>
          <p:cNvPicPr>
            <a:picLocks noChangeAspect="1"/>
          </p:cNvPicPr>
          <p:nvPr/>
        </p:nvPicPr>
        <p:blipFill>
          <a:blip r:embed="rId5"/>
          <a:stretch>
            <a:fillRect/>
          </a:stretch>
        </p:blipFill>
        <p:spPr>
          <a:xfrm>
            <a:off x="4724400" y="1614297"/>
            <a:ext cx="3403600" cy="2271903"/>
          </a:xfrm>
          <a:prstGeom prst="rect">
            <a:avLst/>
          </a:prstGeom>
        </p:spPr>
      </p:pic>
    </p:spTree>
    <p:extLst>
      <p:ext uri="{BB962C8B-B14F-4D97-AF65-F5344CB8AC3E}">
        <p14:creationId xmlns:p14="http://schemas.microsoft.com/office/powerpoint/2010/main" val="1725395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141288"/>
            <a:ext cx="8229600" cy="1143000"/>
          </a:xfrm>
        </p:spPr>
        <p:txBody>
          <a:bodyPr/>
          <a:lstStyle/>
          <a:p>
            <a:pPr eaLnBrk="1" hangingPunct="1"/>
            <a:r>
              <a:rPr lang="en-US" dirty="0" smtClean="0"/>
              <a:t>Why plan?</a:t>
            </a:r>
          </a:p>
        </p:txBody>
      </p:sp>
      <p:pic>
        <p:nvPicPr>
          <p:cNvPr id="5122" name="Picture 8" descr="MPj04004350000[1]"/>
          <p:cNvPicPr preferRelativeResize="0">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71648" y="1352551"/>
            <a:ext cx="4833802" cy="3221038"/>
          </a:xfrm>
          <a:noFill/>
        </p:spPr>
      </p:pic>
      <p:sp>
        <p:nvSpPr>
          <p:cNvPr id="15369" name="Rectangle 9"/>
          <p:cNvSpPr>
            <a:spLocks noChangeArrowheads="1"/>
          </p:cNvSpPr>
          <p:nvPr/>
        </p:nvSpPr>
        <p:spPr bwMode="auto">
          <a:xfrm>
            <a:off x="609600" y="4876800"/>
            <a:ext cx="7410450" cy="978729"/>
          </a:xfrm>
          <a:prstGeom prst="rect">
            <a:avLst/>
          </a:prstGeom>
          <a:noFill/>
          <a:ln w="9525">
            <a:noFill/>
            <a:miter lim="800000"/>
            <a:headEnd/>
            <a:tailEnd/>
          </a:ln>
          <a:effectLst/>
        </p:spPr>
        <p:txBody>
          <a:bodyPr>
            <a:spAutoFit/>
          </a:bodyPr>
          <a:lstStyle/>
          <a:p>
            <a:pPr>
              <a:spcBef>
                <a:spcPct val="40000"/>
              </a:spcBef>
              <a:buClr>
                <a:schemeClr val="hlink"/>
              </a:buClr>
              <a:buFontTx/>
              <a:buChar char="•"/>
              <a:defRPr/>
            </a:pPr>
            <a:r>
              <a:rPr lang="en-US" sz="2400" dirty="0">
                <a:effectLst>
                  <a:outerShdw blurRad="38100" dist="38100" dir="2700000" algn="tl">
                    <a:srgbClr val="C0C0C0"/>
                  </a:outerShdw>
                </a:effectLst>
                <a:latin typeface="+mj-lt"/>
              </a:rPr>
              <a:t> </a:t>
            </a:r>
            <a:r>
              <a:rPr lang="en-US" sz="2400" dirty="0" smtClean="0">
                <a:effectLst>
                  <a:outerShdw blurRad="38100" dist="38100" dir="2700000" algn="tl">
                    <a:srgbClr val="C0C0C0"/>
                  </a:outerShdw>
                </a:effectLst>
                <a:latin typeface="+mj-lt"/>
              </a:rPr>
              <a:t>Default – </a:t>
            </a:r>
            <a:r>
              <a:rPr lang="en-US" sz="2400" dirty="0">
                <a:effectLst>
                  <a:outerShdw blurRad="38100" dist="38100" dir="2700000" algn="tl">
                    <a:srgbClr val="C0C0C0"/>
                  </a:outerShdw>
                </a:effectLst>
                <a:latin typeface="+mj-lt"/>
              </a:rPr>
              <a:t>treat </a:t>
            </a:r>
            <a:r>
              <a:rPr lang="en-US" sz="2400" dirty="0" smtClean="0">
                <a:effectLst>
                  <a:outerShdw blurRad="38100" dist="38100" dir="2700000" algn="tl">
                    <a:srgbClr val="C0C0C0"/>
                  </a:outerShdw>
                </a:effectLst>
                <a:latin typeface="+mj-lt"/>
              </a:rPr>
              <a:t>aggressively, </a:t>
            </a:r>
            <a:r>
              <a:rPr lang="en-US" sz="2400" dirty="0">
                <a:effectLst>
                  <a:outerShdw blurRad="38100" dist="38100" dir="2700000" algn="tl">
                    <a:srgbClr val="C0C0C0"/>
                  </a:outerShdw>
                </a:effectLst>
                <a:latin typeface="+mj-lt"/>
              </a:rPr>
              <a:t>even if not desired</a:t>
            </a:r>
          </a:p>
          <a:p>
            <a:pPr>
              <a:spcBef>
                <a:spcPct val="40000"/>
              </a:spcBef>
              <a:buClr>
                <a:schemeClr val="hlink"/>
              </a:buClr>
              <a:buFontTx/>
              <a:buChar char="•"/>
              <a:defRPr/>
            </a:pPr>
            <a:r>
              <a:rPr lang="en-US" sz="2400" dirty="0">
                <a:effectLst>
                  <a:outerShdw blurRad="38100" dist="38100" dir="2700000" algn="tl">
                    <a:srgbClr val="C0C0C0"/>
                  </a:outerShdw>
                </a:effectLst>
                <a:latin typeface="+mj-lt"/>
              </a:rPr>
              <a:t> </a:t>
            </a:r>
            <a:r>
              <a:rPr lang="en-US" sz="2400" dirty="0" smtClean="0">
                <a:effectLst>
                  <a:outerShdw blurRad="38100" dist="38100" dir="2700000" algn="tl">
                    <a:srgbClr val="C0C0C0"/>
                  </a:outerShdw>
                </a:effectLst>
                <a:latin typeface="+mj-lt"/>
              </a:rPr>
              <a:t>Even </a:t>
            </a:r>
            <a:r>
              <a:rPr lang="en-US" sz="2400" dirty="0">
                <a:effectLst>
                  <a:outerShdw blurRad="38100" dist="38100" dir="2700000" algn="tl">
                    <a:srgbClr val="C0C0C0"/>
                  </a:outerShdw>
                </a:effectLst>
                <a:latin typeface="+mj-lt"/>
              </a:rPr>
              <a:t>hard for family to predict patient wishes</a:t>
            </a:r>
          </a:p>
        </p:txBody>
      </p:sp>
      <p:sp>
        <p:nvSpPr>
          <p:cNvPr id="15370" name="Text Box 10"/>
          <p:cNvSpPr txBox="1">
            <a:spLocks noChangeArrowheads="1"/>
          </p:cNvSpPr>
          <p:nvPr/>
        </p:nvSpPr>
        <p:spPr bwMode="auto">
          <a:xfrm>
            <a:off x="6172200" y="1676400"/>
            <a:ext cx="2362200" cy="2970044"/>
          </a:xfrm>
          <a:prstGeom prst="rect">
            <a:avLst/>
          </a:prstGeom>
          <a:noFill/>
          <a:ln w="9525">
            <a:noFill/>
            <a:miter lim="800000"/>
            <a:headEnd/>
            <a:tailEnd/>
          </a:ln>
          <a:effectLst/>
        </p:spPr>
        <p:txBody>
          <a:bodyPr>
            <a:spAutoFit/>
          </a:bodyPr>
          <a:lstStyle/>
          <a:p>
            <a:pPr>
              <a:spcBef>
                <a:spcPct val="50000"/>
              </a:spcBef>
              <a:defRPr/>
            </a:pPr>
            <a:r>
              <a:rPr lang="en-US" sz="4000" dirty="0">
                <a:effectLst>
                  <a:outerShdw blurRad="38100" dist="38100" dir="2700000" algn="tl">
                    <a:srgbClr val="C0C0C0"/>
                  </a:outerShdw>
                </a:effectLst>
                <a:latin typeface="+mj-lt"/>
              </a:rPr>
              <a:t>50</a:t>
            </a:r>
            <a:r>
              <a:rPr lang="en-US" sz="4000" dirty="0" smtClean="0">
                <a:effectLst>
                  <a:outerShdw blurRad="38100" dist="38100" dir="2700000" algn="tl">
                    <a:srgbClr val="C0C0C0"/>
                  </a:outerShdw>
                </a:effectLst>
                <a:latin typeface="+mj-lt"/>
              </a:rPr>
              <a:t>%</a:t>
            </a:r>
            <a:r>
              <a:rPr lang="en-US" sz="2800" dirty="0" smtClean="0">
                <a:effectLst>
                  <a:outerShdw blurRad="38100" dist="38100" dir="2700000" algn="tl">
                    <a:srgbClr val="C0C0C0"/>
                  </a:outerShdw>
                </a:effectLst>
                <a:latin typeface="+mj-lt"/>
              </a:rPr>
              <a:t> are</a:t>
            </a:r>
            <a:endParaRPr lang="en-US" sz="2800" dirty="0">
              <a:effectLst>
                <a:outerShdw blurRad="38100" dist="38100" dir="2700000" algn="tl">
                  <a:srgbClr val="C0C0C0"/>
                </a:outerShdw>
              </a:effectLst>
              <a:latin typeface="+mj-lt"/>
            </a:endParaRPr>
          </a:p>
          <a:p>
            <a:pPr>
              <a:spcBef>
                <a:spcPct val="25000"/>
              </a:spcBef>
              <a:defRPr/>
            </a:pPr>
            <a:r>
              <a:rPr lang="en-US" sz="2800" dirty="0">
                <a:effectLst>
                  <a:outerShdw blurRad="38100" dist="38100" dir="2700000" algn="tl">
                    <a:srgbClr val="C0C0C0"/>
                  </a:outerShdw>
                </a:effectLst>
                <a:latin typeface="+mj-lt"/>
              </a:rPr>
              <a:t>not able to make </a:t>
            </a:r>
            <a:r>
              <a:rPr lang="en-US" sz="2800" dirty="0" smtClean="0">
                <a:effectLst>
                  <a:outerShdw blurRad="38100" dist="38100" dir="2700000" algn="tl">
                    <a:srgbClr val="C0C0C0"/>
                  </a:outerShdw>
                </a:effectLst>
                <a:latin typeface="+mj-lt"/>
              </a:rPr>
              <a:t>own end-of-life </a:t>
            </a:r>
            <a:r>
              <a:rPr lang="en-US" sz="2800" dirty="0">
                <a:effectLst>
                  <a:outerShdw blurRad="38100" dist="38100" dir="2700000" algn="tl">
                    <a:srgbClr val="C0C0C0"/>
                  </a:outerShdw>
                </a:effectLst>
                <a:latin typeface="+mj-lt"/>
              </a:rPr>
              <a:t>medical decisions</a:t>
            </a:r>
          </a:p>
        </p:txBody>
      </p:sp>
      <p:sp>
        <p:nvSpPr>
          <p:cNvPr id="5126" name="Text Box 11"/>
          <p:cNvSpPr txBox="1">
            <a:spLocks noChangeArrowheads="1"/>
          </p:cNvSpPr>
          <p:nvPr/>
        </p:nvSpPr>
        <p:spPr bwMode="auto">
          <a:xfrm>
            <a:off x="4114800" y="6324600"/>
            <a:ext cx="480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sz="1400"/>
              <a:t> Source: Gundersen Lutheran Medical Foundation, 2002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371600"/>
          </a:xfrm>
        </p:spPr>
        <p:txBody>
          <a:bodyPr>
            <a:noAutofit/>
          </a:bodyPr>
          <a:lstStyle/>
          <a:p>
            <a:pPr eaLnBrk="1" hangingPunct="1"/>
            <a:r>
              <a:rPr lang="en-US" sz="4400" dirty="0" smtClean="0"/>
              <a:t>The advance care </a:t>
            </a:r>
            <a:r>
              <a:rPr lang="en-US" sz="4400" dirty="0"/>
              <a:t>p</a:t>
            </a:r>
            <a:r>
              <a:rPr lang="en-US" sz="4400" dirty="0" smtClean="0"/>
              <a:t>lanning process includes: </a:t>
            </a:r>
          </a:p>
        </p:txBody>
      </p:sp>
      <p:sp>
        <p:nvSpPr>
          <p:cNvPr id="6147" name="Rectangle 3"/>
          <p:cNvSpPr>
            <a:spLocks noGrp="1" noChangeArrowheads="1"/>
          </p:cNvSpPr>
          <p:nvPr>
            <p:ph idx="1"/>
          </p:nvPr>
        </p:nvSpPr>
        <p:spPr>
          <a:xfrm>
            <a:off x="685800" y="1754187"/>
            <a:ext cx="7543800" cy="4646613"/>
          </a:xfrm>
        </p:spPr>
        <p:txBody>
          <a:bodyPr>
            <a:normAutofit/>
          </a:bodyPr>
          <a:lstStyle/>
          <a:p>
            <a:pPr eaLnBrk="1" hangingPunct="1">
              <a:buFont typeface="Wingdings" panose="05000000000000000000" pitchFamily="2" charset="2"/>
              <a:buChar char=""/>
            </a:pPr>
            <a:r>
              <a:rPr lang="en-US" sz="2800" dirty="0" smtClean="0"/>
              <a:t>Reflecting about life priorities &amp; values</a:t>
            </a:r>
          </a:p>
          <a:p>
            <a:pPr eaLnBrk="1" hangingPunct="1">
              <a:spcBef>
                <a:spcPct val="50000"/>
              </a:spcBef>
              <a:buFont typeface="Wingdings" panose="05000000000000000000" pitchFamily="2" charset="2"/>
              <a:buChar char=""/>
            </a:pPr>
            <a:r>
              <a:rPr lang="en-US" sz="2800" dirty="0" smtClean="0"/>
              <a:t>Selecting a decision-maker (agent)</a:t>
            </a:r>
          </a:p>
          <a:p>
            <a:pPr eaLnBrk="1" hangingPunct="1">
              <a:spcBef>
                <a:spcPct val="50000"/>
              </a:spcBef>
              <a:buFont typeface="Wingdings" panose="05000000000000000000" pitchFamily="2" charset="2"/>
              <a:buChar char=""/>
            </a:pPr>
            <a:r>
              <a:rPr lang="en-US" sz="2800" dirty="0" smtClean="0"/>
              <a:t>Talking about wishes</a:t>
            </a:r>
          </a:p>
          <a:p>
            <a:pPr eaLnBrk="1" hangingPunct="1">
              <a:spcBef>
                <a:spcPct val="50000"/>
              </a:spcBef>
              <a:buFont typeface="Wingdings" panose="05000000000000000000" pitchFamily="2" charset="2"/>
              <a:buChar char=""/>
            </a:pPr>
            <a:r>
              <a:rPr lang="en-US" sz="2800" dirty="0" smtClean="0"/>
              <a:t>Completing an Advance Directive </a:t>
            </a:r>
          </a:p>
          <a:p>
            <a:pPr eaLnBrk="1" hangingPunct="1">
              <a:spcBef>
                <a:spcPct val="50000"/>
              </a:spcBef>
              <a:buFont typeface="Wingdings" panose="05000000000000000000" pitchFamily="2" charset="2"/>
              <a:buChar char=""/>
            </a:pPr>
            <a:r>
              <a:rPr lang="en-US" sz="2800" dirty="0" smtClean="0"/>
              <a:t>Distributing copies</a:t>
            </a:r>
          </a:p>
          <a:p>
            <a:pPr eaLnBrk="1" hangingPunct="1">
              <a:spcBef>
                <a:spcPct val="50000"/>
              </a:spcBef>
              <a:buFont typeface="Wingdings" panose="05000000000000000000" pitchFamily="2" charset="2"/>
              <a:buChar char=""/>
            </a:pPr>
            <a:r>
              <a:rPr lang="en-US" sz="2800" dirty="0" smtClean="0"/>
              <a:t>Reviewing periodically</a:t>
            </a:r>
          </a:p>
        </p:txBody>
      </p:sp>
      <p:pic>
        <p:nvPicPr>
          <p:cNvPr id="4" name="Picture 3"/>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343400"/>
            <a:ext cx="3538025" cy="235339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most </a:t>
            </a:r>
            <a:endParaRPr lang="en-US" dirty="0"/>
          </a:p>
        </p:txBody>
      </p:sp>
      <p:pic>
        <p:nvPicPr>
          <p:cNvPr id="5" name="Content Placeholder 4">
            <a:hlinkClick r:id="rId3"/>
          </p:cNvPr>
          <p:cNvPicPr>
            <a:picLocks noGrp="1" noChangeAspect="1"/>
          </p:cNvPicPr>
          <p:nvPr>
            <p:ph idx="1"/>
          </p:nvPr>
        </p:nvPicPr>
        <p:blipFill>
          <a:blip r:embed="rId4"/>
          <a:srcRect t="9775" b="9775"/>
          <a:stretch>
            <a:fillRect/>
          </a:stretch>
        </p:blipFill>
        <p:spPr>
          <a:xfrm>
            <a:off x="1194618" y="2133600"/>
            <a:ext cx="6882581" cy="4267200"/>
          </a:xfrm>
        </p:spPr>
      </p:pic>
    </p:spTree>
    <p:extLst>
      <p:ext uri="{BB962C8B-B14F-4D97-AF65-F5344CB8AC3E}">
        <p14:creationId xmlns:p14="http://schemas.microsoft.com/office/powerpoint/2010/main" val="2491730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143000"/>
          </a:xfrm>
        </p:spPr>
        <p:txBody>
          <a:bodyPr/>
          <a:lstStyle/>
          <a:p>
            <a:r>
              <a:rPr lang="en-US" dirty="0" smtClean="0"/>
              <a:t>Values-based decision-making</a:t>
            </a:r>
            <a:endParaRPr lang="en-US" dirty="0"/>
          </a:p>
        </p:txBody>
      </p:sp>
      <p:sp>
        <p:nvSpPr>
          <p:cNvPr id="3" name="Content Placeholder 2"/>
          <p:cNvSpPr>
            <a:spLocks noGrp="1"/>
          </p:cNvSpPr>
          <p:nvPr>
            <p:ph idx="1"/>
          </p:nvPr>
        </p:nvSpPr>
        <p:spPr>
          <a:xfrm>
            <a:off x="457200" y="1676400"/>
            <a:ext cx="7620000" cy="4800600"/>
          </a:xfrm>
        </p:spPr>
        <p:txBody>
          <a:bodyPr/>
          <a:lstStyle/>
          <a:p>
            <a:r>
              <a:rPr lang="en-US" sz="2400" dirty="0"/>
              <a:t>G</a:t>
            </a:r>
            <a:r>
              <a:rPr lang="en-US" sz="2400" dirty="0" smtClean="0"/>
              <a:t>uided by what is most important to the person</a:t>
            </a:r>
          </a:p>
          <a:p>
            <a:r>
              <a:rPr lang="en-US" sz="2400" dirty="0" smtClean="0"/>
              <a:t>Recognizes that priorities change over time</a:t>
            </a:r>
          </a:p>
          <a:p>
            <a:r>
              <a:rPr lang="en-US" sz="2400" dirty="0" smtClean="0"/>
              <a:t>Happens through conversation</a:t>
            </a:r>
          </a:p>
          <a:p>
            <a:r>
              <a:rPr lang="en-US" sz="2400" dirty="0" smtClean="0"/>
              <a:t>Can be a wonderful gift to families</a:t>
            </a:r>
          </a:p>
          <a:p>
            <a:r>
              <a:rPr lang="en-US" sz="2400" dirty="0" smtClean="0"/>
              <a:t>Faith leaders play an important role </a:t>
            </a: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4343400"/>
            <a:ext cx="3629025" cy="2032254"/>
          </a:xfrm>
          <a:prstGeom prst="rect">
            <a:avLst/>
          </a:prstGeom>
          <a:noFill/>
          <a:ln>
            <a:noFill/>
          </a:ln>
        </p:spPr>
      </p:pic>
    </p:spTree>
    <p:extLst>
      <p:ext uri="{BB962C8B-B14F-4D97-AF65-F5344CB8AC3E}">
        <p14:creationId xmlns:p14="http://schemas.microsoft.com/office/powerpoint/2010/main" val="209440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143000"/>
          </a:xfrm>
        </p:spPr>
        <p:txBody>
          <a:bodyPr/>
          <a:lstStyle/>
          <a:p>
            <a:r>
              <a:rPr lang="en-US" dirty="0" smtClean="0"/>
              <a:t>Conversations about values </a:t>
            </a:r>
            <a:endParaRPr lang="en-US" dirty="0"/>
          </a:p>
        </p:txBody>
      </p:sp>
      <p:sp>
        <p:nvSpPr>
          <p:cNvPr id="3" name="Content Placeholder 2"/>
          <p:cNvSpPr>
            <a:spLocks noGrp="1"/>
          </p:cNvSpPr>
          <p:nvPr>
            <p:ph idx="1"/>
          </p:nvPr>
        </p:nvSpPr>
        <p:spPr>
          <a:xfrm>
            <a:off x="457200" y="1905000"/>
            <a:ext cx="7620000" cy="4800600"/>
          </a:xfrm>
        </p:spPr>
        <p:txBody>
          <a:bodyPr>
            <a:normAutofit/>
          </a:bodyPr>
          <a:lstStyle/>
          <a:p>
            <a:pPr marL="171450" indent="-171450">
              <a:buFont typeface="Arial"/>
              <a:buChar char="•"/>
            </a:pPr>
            <a:r>
              <a:rPr lang="en-US" sz="2400" dirty="0" smtClean="0"/>
              <a:t>What is most important to you as you </a:t>
            </a:r>
            <a:r>
              <a:rPr lang="en-US" sz="2400" dirty="0"/>
              <a:t>contemplate a serious accident or declining </a:t>
            </a:r>
            <a:r>
              <a:rPr lang="en-US" sz="2400" dirty="0" smtClean="0"/>
              <a:t>health?</a:t>
            </a:r>
            <a:endParaRPr lang="en-US" sz="2400" dirty="0"/>
          </a:p>
          <a:p>
            <a:pPr marL="171450" indent="-171450">
              <a:buFont typeface="Arial"/>
              <a:buChar char="•"/>
            </a:pPr>
            <a:r>
              <a:rPr lang="en-US" sz="2400" dirty="0"/>
              <a:t>What kinds of situations would be </a:t>
            </a:r>
            <a:r>
              <a:rPr lang="en-US" sz="2400" dirty="0" smtClean="0"/>
              <a:t>unacceptable to you? </a:t>
            </a:r>
          </a:p>
          <a:p>
            <a:pPr marL="171450" indent="-171450">
              <a:buFont typeface="Arial"/>
              <a:buChar char="•"/>
            </a:pPr>
            <a:r>
              <a:rPr lang="en-US" sz="2400" dirty="0" smtClean="0"/>
              <a:t>What are your fears and worries? </a:t>
            </a:r>
            <a:endParaRPr lang="en-US" sz="2400" dirty="0"/>
          </a:p>
          <a:p>
            <a:pPr marL="171450" indent="-171450">
              <a:buFont typeface="Arial"/>
              <a:buChar char="•"/>
            </a:pPr>
            <a:r>
              <a:rPr lang="en-US" sz="2400" dirty="0"/>
              <a:t>What gives life </a:t>
            </a:r>
            <a:r>
              <a:rPr lang="en-US" sz="2400" dirty="0" smtClean="0"/>
              <a:t>meaning for you? </a:t>
            </a:r>
            <a:endParaRPr lang="en-US" sz="2400" dirty="0"/>
          </a:p>
          <a:p>
            <a:pPr marL="171450" indent="-171450">
              <a:buFont typeface="Arial"/>
              <a:buChar char="•"/>
            </a:pPr>
            <a:r>
              <a:rPr lang="en-US" sz="2400" dirty="0"/>
              <a:t>What gives </a:t>
            </a:r>
            <a:r>
              <a:rPr lang="en-US" sz="2400" dirty="0" smtClean="0"/>
              <a:t>you </a:t>
            </a:r>
            <a:r>
              <a:rPr lang="en-US" sz="2400" dirty="0"/>
              <a:t>peace of </a:t>
            </a:r>
            <a:r>
              <a:rPr lang="en-US" sz="2400" dirty="0" smtClean="0"/>
              <a:t>mind?</a:t>
            </a:r>
            <a:endParaRPr lang="en-US" sz="2400" dirty="0"/>
          </a:p>
          <a:p>
            <a:pPr marL="171450" indent="-171450">
              <a:buFont typeface="Arial"/>
              <a:buChar char="•"/>
            </a:pPr>
            <a:r>
              <a:rPr lang="en-US" sz="2400" dirty="0"/>
              <a:t>Who and what </a:t>
            </a:r>
            <a:r>
              <a:rPr lang="en-US" sz="2400" dirty="0" smtClean="0"/>
              <a:t>would you want near as time grows short?  </a:t>
            </a:r>
            <a:endParaRPr lang="en-US" sz="2400" dirty="0"/>
          </a:p>
        </p:txBody>
      </p:sp>
    </p:spTree>
    <p:extLst>
      <p:ext uri="{BB962C8B-B14F-4D97-AF65-F5344CB8AC3E}">
        <p14:creationId xmlns:p14="http://schemas.microsoft.com/office/powerpoint/2010/main" val="1317651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lstStyle/>
          <a:p>
            <a:r>
              <a:rPr lang="en-US" dirty="0" smtClean="0"/>
              <a:t>Conversations about values along life’s continuum</a:t>
            </a:r>
            <a:endParaRPr lang="en-US" dirty="0"/>
          </a:p>
        </p:txBody>
      </p:sp>
      <p:sp>
        <p:nvSpPr>
          <p:cNvPr id="3" name="Content Placeholder 2"/>
          <p:cNvSpPr>
            <a:spLocks noGrp="1"/>
          </p:cNvSpPr>
          <p:nvPr>
            <p:ph idx="1"/>
          </p:nvPr>
        </p:nvSpPr>
        <p:spPr>
          <a:xfrm>
            <a:off x="457200" y="1752600"/>
            <a:ext cx="7620000" cy="4800600"/>
          </a:xfrm>
        </p:spPr>
        <p:txBody>
          <a:bodyPr/>
          <a:lstStyle/>
          <a:p>
            <a:endParaRPr lang="en-US" dirty="0" smtClean="0"/>
          </a:p>
          <a:p>
            <a:pPr marL="114300" indent="0" algn="ctr">
              <a:buNone/>
            </a:pPr>
            <a:r>
              <a:rPr lang="en-US" sz="4000" dirty="0" smtClean="0"/>
              <a:t>Small group activity </a:t>
            </a:r>
          </a:p>
          <a:p>
            <a:pPr marL="114300" indent="0" algn="ctr">
              <a:buNone/>
            </a:pPr>
            <a:endParaRPr lang="en-US" sz="4000" dirty="0"/>
          </a:p>
        </p:txBody>
      </p:sp>
      <p:pic>
        <p:nvPicPr>
          <p:cNvPr id="4" name="Picture 3"/>
          <p:cNvPicPr>
            <a:picLocks noChangeAspect="1"/>
          </p:cNvPicPr>
          <p:nvPr/>
        </p:nvPicPr>
        <p:blipFill>
          <a:blip r:embed="rId3"/>
          <a:stretch>
            <a:fillRect/>
          </a:stretch>
        </p:blipFill>
        <p:spPr>
          <a:xfrm>
            <a:off x="1981200" y="3429000"/>
            <a:ext cx="4457700" cy="2755900"/>
          </a:xfrm>
          <a:prstGeom prst="rect">
            <a:avLst/>
          </a:prstGeom>
        </p:spPr>
      </p:pic>
    </p:spTree>
    <p:extLst>
      <p:ext uri="{BB962C8B-B14F-4D97-AF65-F5344CB8AC3E}">
        <p14:creationId xmlns:p14="http://schemas.microsoft.com/office/powerpoint/2010/main" val="2518809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3291</TotalTime>
  <Words>3462</Words>
  <Application>Microsoft Office PowerPoint</Application>
  <PresentationFormat>On-screen Show (4:3)</PresentationFormat>
  <Paragraphs>358</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Advance Care Planning for Faith Leaders: The Basics </vt:lpstr>
      <vt:lpstr>Objectives </vt:lpstr>
      <vt:lpstr>Personal stories </vt:lpstr>
      <vt:lpstr>Why plan?</vt:lpstr>
      <vt:lpstr>The advance care planning process includes: </vt:lpstr>
      <vt:lpstr>What matters most </vt:lpstr>
      <vt:lpstr>Values-based decision-making</vt:lpstr>
      <vt:lpstr>Conversations about values </vt:lpstr>
      <vt:lpstr>Conversations about values along life’s continuum</vt:lpstr>
      <vt:lpstr>Advance care planning tools</vt:lpstr>
      <vt:lpstr>The Advance Healthcare Directive</vt:lpstr>
      <vt:lpstr>What wishes can an Advance Directive include?</vt:lpstr>
      <vt:lpstr>Common questions </vt:lpstr>
      <vt:lpstr>POLST  Physician Orders for  Life-Sustaining Treatment</vt:lpstr>
      <vt:lpstr>What is POLST?</vt:lpstr>
      <vt:lpstr>POLST vs.  Advance Health Care Directive</vt:lpstr>
      <vt:lpstr>Where does the completed POLST form go?</vt:lpstr>
      <vt:lpstr>PowerPoint Presentation</vt:lpstr>
      <vt:lpstr>PowerPoint Presentation</vt:lpstr>
      <vt:lpstr>Promoting Advance Care Planning</vt:lpstr>
      <vt:lpstr>Promoting Advance Care Planning</vt:lpstr>
      <vt:lpstr>Thank you!</vt:lpstr>
      <vt:lpstr>PowerPoint Presentation</vt:lpstr>
    </vt:vector>
  </TitlesOfParts>
  <Company>Sacramento Healthcare Decisions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It Over: Preparing for End-of-Life Medical Decisions</dc:title>
  <dc:creator>Kathy Glasmire</dc:creator>
  <cp:lastModifiedBy>Keeta Scholl</cp:lastModifiedBy>
  <cp:revision>307</cp:revision>
  <cp:lastPrinted>2013-08-22T17:25:35Z</cp:lastPrinted>
  <dcterms:created xsi:type="dcterms:W3CDTF">2005-03-04T23:58:14Z</dcterms:created>
  <dcterms:modified xsi:type="dcterms:W3CDTF">2021-04-22T21:05:18Z</dcterms:modified>
</cp:coreProperties>
</file>